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Condensed"/>
      <p:regular r:id="rId40"/>
      <p:bold r:id="rId41"/>
      <p:italic r:id="rId42"/>
      <p:boldItalic r:id="rId43"/>
    </p:embeddedFont>
    <p:embeddedFont>
      <p:font typeface="PT Sans"/>
      <p:regular r:id="rId44"/>
      <p:bold r:id="rId45"/>
      <p:italic r:id="rId46"/>
      <p:boldItalic r:id="rId47"/>
    </p:embeddedFont>
    <p:embeddedFont>
      <p:font typeface="Ex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2" roundtripDataSignature="AMtx7mhhvPhQIKTPuDbZkAT6vG3DJnFD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8CF26B-FC8C-4E18-86B7-6005A3B90247}">
  <a:tblStyle styleId="{3B8CF26B-FC8C-4E18-86B7-6005A3B9024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regular.fntdata"/><Relationship Id="rId42" Type="http://schemas.openxmlformats.org/officeDocument/2006/relationships/font" Target="fonts/RobotoCondensed-italic.fntdata"/><Relationship Id="rId41" Type="http://schemas.openxmlformats.org/officeDocument/2006/relationships/font" Target="fonts/RobotoCondensed-bold.fntdata"/><Relationship Id="rId44" Type="http://schemas.openxmlformats.org/officeDocument/2006/relationships/font" Target="fonts/PTSans-regular.fntdata"/><Relationship Id="rId43" Type="http://schemas.openxmlformats.org/officeDocument/2006/relationships/font" Target="fonts/RobotoCondensed-boldItalic.fntdata"/><Relationship Id="rId46" Type="http://schemas.openxmlformats.org/officeDocument/2006/relationships/font" Target="fonts/PTSans-italic.fntdata"/><Relationship Id="rId45" Type="http://schemas.openxmlformats.org/officeDocument/2006/relationships/font" Target="fonts/PT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xo-regular.fntdata"/><Relationship Id="rId47" Type="http://schemas.openxmlformats.org/officeDocument/2006/relationships/font" Target="fonts/PTSans-boldItalic.fntdata"/><Relationship Id="rId49" Type="http://schemas.openxmlformats.org/officeDocument/2006/relationships/font" Target="fonts/Ex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xo-boldItalic.fntdata"/><Relationship Id="rId50" Type="http://schemas.openxmlformats.org/officeDocument/2006/relationships/font" Target="fonts/Exo-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6" name="Google Shape;139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9" name="Google Shape;145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4" name="Google Shape;15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0" name="Google Shape;15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3" name="Google Shape;154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6" name="Google Shape;155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9" name="Google Shape;156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7" name="Google Shape;15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0" name="Google Shape;164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5" name="Google Shape;168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3" name="Google Shape;173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2" name="Google Shape;178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1" name="Google Shape;184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9" name="Google Shape;189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7" name="Google Shape;195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2" name="Google Shape;200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8" name="Google Shape;204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6" name="Google Shape;209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1" name="Google Shape;214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9" name="Google Shape;218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7" name="Google Shape;220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2" name="Google Shape;225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1" name="Google Shape;229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6" name="Google Shape;233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8" name="Google Shape;11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3" name="Google Shape;12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0" name="Google Shape;13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5" name="Google Shape;13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36"/>
          <p:cNvGrpSpPr/>
          <p:nvPr/>
        </p:nvGrpSpPr>
        <p:grpSpPr>
          <a:xfrm>
            <a:off x="-24" y="-27"/>
            <a:ext cx="9143711" cy="5143338"/>
            <a:chOff x="597550" y="708125"/>
            <a:chExt cx="6449225" cy="4193850"/>
          </a:xfrm>
        </p:grpSpPr>
        <p:sp>
          <p:nvSpPr>
            <p:cNvPr id="10" name="Google Shape;10;p3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3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36"/>
          <p:cNvSpPr txBox="1"/>
          <p:nvPr>
            <p:ph type="ctrTitle"/>
          </p:nvPr>
        </p:nvSpPr>
        <p:spPr>
          <a:xfrm>
            <a:off x="1317600" y="1193625"/>
            <a:ext cx="6508800" cy="1724400"/>
          </a:xfrm>
          <a:prstGeom prst="rect">
            <a:avLst/>
          </a:prstGeom>
          <a:noFill/>
          <a:ln>
            <a:noFill/>
          </a:ln>
          <a:effectLst>
            <a:outerShdw blurRad="142875" rotWithShape="0" algn="bl">
              <a:schemeClr val="accent2">
                <a:alpha val="37647"/>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9" name="Google Shape;49;p36"/>
          <p:cNvSpPr txBox="1"/>
          <p:nvPr>
            <p:ph idx="1" type="subTitle"/>
          </p:nvPr>
        </p:nvSpPr>
        <p:spPr>
          <a:xfrm>
            <a:off x="2298150" y="3376773"/>
            <a:ext cx="4547700" cy="30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0" name="Google Shape;50;p36"/>
          <p:cNvGrpSpPr/>
          <p:nvPr/>
        </p:nvGrpSpPr>
        <p:grpSpPr>
          <a:xfrm>
            <a:off x="-11" y="606814"/>
            <a:ext cx="1284436" cy="586800"/>
            <a:chOff x="-11" y="606814"/>
            <a:chExt cx="1284436" cy="586800"/>
          </a:xfrm>
        </p:grpSpPr>
        <p:sp>
          <p:nvSpPr>
            <p:cNvPr id="51" name="Google Shape;51;p36"/>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 name="Google Shape;52;p36"/>
            <p:cNvGrpSpPr/>
            <p:nvPr/>
          </p:nvGrpSpPr>
          <p:grpSpPr>
            <a:xfrm rot="10800000">
              <a:off x="-11" y="779178"/>
              <a:ext cx="883262" cy="242091"/>
              <a:chOff x="2300350" y="2601250"/>
              <a:chExt cx="2275275" cy="623625"/>
            </a:xfrm>
          </p:grpSpPr>
          <p:sp>
            <p:nvSpPr>
              <p:cNvPr id="53" name="Google Shape;53;p3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 name="Google Shape;59;p36"/>
          <p:cNvGrpSpPr/>
          <p:nvPr/>
        </p:nvGrpSpPr>
        <p:grpSpPr>
          <a:xfrm rot="5400000">
            <a:off x="85100" y="1849625"/>
            <a:ext cx="98902" cy="553090"/>
            <a:chOff x="4898850" y="4820550"/>
            <a:chExt cx="98902" cy="553090"/>
          </a:xfrm>
        </p:grpSpPr>
        <p:sp>
          <p:nvSpPr>
            <p:cNvPr id="60" name="Google Shape;60;p3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36"/>
          <p:cNvGrpSpPr/>
          <p:nvPr/>
        </p:nvGrpSpPr>
        <p:grpSpPr>
          <a:xfrm>
            <a:off x="-1414555" y="3058729"/>
            <a:ext cx="2297800" cy="347400"/>
            <a:chOff x="-1414555" y="3058729"/>
            <a:chExt cx="2297800" cy="347400"/>
          </a:xfrm>
        </p:grpSpPr>
        <p:sp>
          <p:nvSpPr>
            <p:cNvPr id="66" name="Google Shape;66;p36"/>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6"/>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36"/>
          <p:cNvGrpSpPr/>
          <p:nvPr/>
        </p:nvGrpSpPr>
        <p:grpSpPr>
          <a:xfrm flipH="1">
            <a:off x="-799253" y="4139005"/>
            <a:ext cx="1823015" cy="196993"/>
            <a:chOff x="7857346" y="4002005"/>
            <a:chExt cx="1823015" cy="196993"/>
          </a:xfrm>
        </p:grpSpPr>
        <p:sp>
          <p:nvSpPr>
            <p:cNvPr id="69" name="Google Shape;69;p3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36"/>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 name="Google Shape;75;p36"/>
          <p:cNvGrpSpPr/>
          <p:nvPr/>
        </p:nvGrpSpPr>
        <p:grpSpPr>
          <a:xfrm>
            <a:off x="7812807" y="997962"/>
            <a:ext cx="1520982" cy="302065"/>
            <a:chOff x="5642557" y="-150670"/>
            <a:chExt cx="1520982" cy="302065"/>
          </a:xfrm>
        </p:grpSpPr>
        <p:sp>
          <p:nvSpPr>
            <p:cNvPr id="76" name="Google Shape;76;p3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 name="Google Shape;81;p36"/>
          <p:cNvGrpSpPr/>
          <p:nvPr/>
        </p:nvGrpSpPr>
        <p:grpSpPr>
          <a:xfrm>
            <a:off x="8495989" y="1713528"/>
            <a:ext cx="883262" cy="242091"/>
            <a:chOff x="2300350" y="2601250"/>
            <a:chExt cx="2275275" cy="623625"/>
          </a:xfrm>
        </p:grpSpPr>
        <p:sp>
          <p:nvSpPr>
            <p:cNvPr id="82" name="Google Shape;82;p3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36"/>
          <p:cNvGrpSpPr/>
          <p:nvPr/>
        </p:nvGrpSpPr>
        <p:grpSpPr>
          <a:xfrm>
            <a:off x="8267392" y="3231066"/>
            <a:ext cx="1105976" cy="133969"/>
            <a:chOff x="8183182" y="663852"/>
            <a:chExt cx="1475028" cy="178673"/>
          </a:xfrm>
        </p:grpSpPr>
        <p:grpSp>
          <p:nvGrpSpPr>
            <p:cNvPr id="89" name="Google Shape;89;p36"/>
            <p:cNvGrpSpPr/>
            <p:nvPr/>
          </p:nvGrpSpPr>
          <p:grpSpPr>
            <a:xfrm>
              <a:off x="8183182" y="774425"/>
              <a:ext cx="1178025" cy="68100"/>
              <a:chOff x="2024450" y="204150"/>
              <a:chExt cx="1178025" cy="68100"/>
            </a:xfrm>
          </p:grpSpPr>
          <p:sp>
            <p:nvSpPr>
              <p:cNvPr id="90" name="Google Shape;90;p3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36"/>
            <p:cNvGrpSpPr/>
            <p:nvPr/>
          </p:nvGrpSpPr>
          <p:grpSpPr>
            <a:xfrm>
              <a:off x="8480185" y="663852"/>
              <a:ext cx="1178025" cy="68100"/>
              <a:chOff x="2024450" y="204150"/>
              <a:chExt cx="1178025" cy="68100"/>
            </a:xfrm>
          </p:grpSpPr>
          <p:sp>
            <p:nvSpPr>
              <p:cNvPr id="101" name="Google Shape;101;p3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1" name="Google Shape;111;p36"/>
          <p:cNvGrpSpPr/>
          <p:nvPr/>
        </p:nvGrpSpPr>
        <p:grpSpPr>
          <a:xfrm rot="5400000">
            <a:off x="8520259" y="3926674"/>
            <a:ext cx="302065" cy="1520982"/>
            <a:chOff x="-108754" y="2690919"/>
            <a:chExt cx="302065" cy="1520982"/>
          </a:xfrm>
        </p:grpSpPr>
        <p:sp>
          <p:nvSpPr>
            <p:cNvPr id="112" name="Google Shape;112;p3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36"/>
          <p:cNvGrpSpPr/>
          <p:nvPr/>
        </p:nvGrpSpPr>
        <p:grpSpPr>
          <a:xfrm>
            <a:off x="1710357" y="-107958"/>
            <a:ext cx="1520982" cy="302065"/>
            <a:chOff x="5642557" y="-150670"/>
            <a:chExt cx="1520982" cy="302065"/>
          </a:xfrm>
        </p:grpSpPr>
        <p:sp>
          <p:nvSpPr>
            <p:cNvPr id="118" name="Google Shape;118;p3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36"/>
          <p:cNvGrpSpPr/>
          <p:nvPr/>
        </p:nvGrpSpPr>
        <p:grpSpPr>
          <a:xfrm>
            <a:off x="6420895" y="-1455296"/>
            <a:ext cx="347400" cy="2297800"/>
            <a:chOff x="6420895" y="-1455296"/>
            <a:chExt cx="347400" cy="2297800"/>
          </a:xfrm>
        </p:grpSpPr>
        <p:sp>
          <p:nvSpPr>
            <p:cNvPr id="124" name="Google Shape;124;p36"/>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6"/>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 name="Google Shape;126;p36"/>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3">
    <p:spTree>
      <p:nvGrpSpPr>
        <p:cNvPr id="783" name="Shape 783"/>
        <p:cNvGrpSpPr/>
        <p:nvPr/>
      </p:nvGrpSpPr>
      <p:grpSpPr>
        <a:xfrm>
          <a:off x="0" y="0"/>
          <a:ext cx="0" cy="0"/>
          <a:chOff x="0" y="0"/>
          <a:chExt cx="0" cy="0"/>
        </a:xfrm>
      </p:grpSpPr>
      <p:grpSp>
        <p:nvGrpSpPr>
          <p:cNvPr id="784" name="Google Shape;784;p45"/>
          <p:cNvGrpSpPr/>
          <p:nvPr/>
        </p:nvGrpSpPr>
        <p:grpSpPr>
          <a:xfrm>
            <a:off x="-24" y="-27"/>
            <a:ext cx="9143711" cy="5143338"/>
            <a:chOff x="597550" y="708125"/>
            <a:chExt cx="6449225" cy="4193850"/>
          </a:xfrm>
        </p:grpSpPr>
        <p:sp>
          <p:nvSpPr>
            <p:cNvPr id="785" name="Google Shape;785;p4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3" name="Google Shape;823;p45"/>
          <p:cNvGrpSpPr/>
          <p:nvPr/>
        </p:nvGrpSpPr>
        <p:grpSpPr>
          <a:xfrm rot="5400000">
            <a:off x="85100" y="1849625"/>
            <a:ext cx="98902" cy="553090"/>
            <a:chOff x="4898850" y="4820550"/>
            <a:chExt cx="98902" cy="553090"/>
          </a:xfrm>
        </p:grpSpPr>
        <p:sp>
          <p:nvSpPr>
            <p:cNvPr id="824" name="Google Shape;824;p4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9" name="Google Shape;829;p45"/>
          <p:cNvGrpSpPr/>
          <p:nvPr/>
        </p:nvGrpSpPr>
        <p:grpSpPr>
          <a:xfrm flipH="1">
            <a:off x="-839728" y="2843530"/>
            <a:ext cx="1823015" cy="196993"/>
            <a:chOff x="7857346" y="4002005"/>
            <a:chExt cx="1823015" cy="196993"/>
          </a:xfrm>
        </p:grpSpPr>
        <p:sp>
          <p:nvSpPr>
            <p:cNvPr id="830" name="Google Shape;830;p4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3" name="Google Shape;833;p45"/>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5"/>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5" name="Google Shape;835;p45"/>
          <p:cNvGrpSpPr/>
          <p:nvPr/>
        </p:nvGrpSpPr>
        <p:grpSpPr>
          <a:xfrm>
            <a:off x="8267392" y="3231066"/>
            <a:ext cx="1105976" cy="133969"/>
            <a:chOff x="8183182" y="663852"/>
            <a:chExt cx="1475028" cy="178673"/>
          </a:xfrm>
        </p:grpSpPr>
        <p:grpSp>
          <p:nvGrpSpPr>
            <p:cNvPr id="836" name="Google Shape;836;p45"/>
            <p:cNvGrpSpPr/>
            <p:nvPr/>
          </p:nvGrpSpPr>
          <p:grpSpPr>
            <a:xfrm>
              <a:off x="8183182" y="774425"/>
              <a:ext cx="1178025" cy="68100"/>
              <a:chOff x="2024450" y="204150"/>
              <a:chExt cx="1178025" cy="68100"/>
            </a:xfrm>
          </p:grpSpPr>
          <p:sp>
            <p:nvSpPr>
              <p:cNvPr id="837" name="Google Shape;837;p4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7" name="Google Shape;847;p45"/>
            <p:cNvGrpSpPr/>
            <p:nvPr/>
          </p:nvGrpSpPr>
          <p:grpSpPr>
            <a:xfrm>
              <a:off x="8480185" y="663852"/>
              <a:ext cx="1178025" cy="68100"/>
              <a:chOff x="2024450" y="204150"/>
              <a:chExt cx="1178025" cy="68100"/>
            </a:xfrm>
          </p:grpSpPr>
          <p:sp>
            <p:nvSpPr>
              <p:cNvPr id="848" name="Google Shape;848;p4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58" name="Google Shape;858;p45"/>
          <p:cNvGrpSpPr/>
          <p:nvPr/>
        </p:nvGrpSpPr>
        <p:grpSpPr>
          <a:xfrm flipH="1">
            <a:off x="4834557" y="-107958"/>
            <a:ext cx="1520982" cy="302065"/>
            <a:chOff x="5642557" y="-150670"/>
            <a:chExt cx="1520982" cy="302065"/>
          </a:xfrm>
        </p:grpSpPr>
        <p:sp>
          <p:nvSpPr>
            <p:cNvPr id="859" name="Google Shape;859;p4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 name="Google Shape;864;p45"/>
          <p:cNvGrpSpPr/>
          <p:nvPr/>
        </p:nvGrpSpPr>
        <p:grpSpPr>
          <a:xfrm>
            <a:off x="635870" y="-1455296"/>
            <a:ext cx="347400" cy="2297800"/>
            <a:chOff x="6420895" y="-1455296"/>
            <a:chExt cx="347400" cy="2297800"/>
          </a:xfrm>
        </p:grpSpPr>
        <p:sp>
          <p:nvSpPr>
            <p:cNvPr id="865" name="Google Shape;865;p45"/>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5"/>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7" name="Google Shape;867;p45"/>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8" name="Google Shape;868;p45"/>
          <p:cNvGrpSpPr/>
          <p:nvPr/>
        </p:nvGrpSpPr>
        <p:grpSpPr>
          <a:xfrm>
            <a:off x="333809" y="4164674"/>
            <a:ext cx="302065" cy="1520982"/>
            <a:chOff x="-108754" y="2690919"/>
            <a:chExt cx="302065" cy="1520982"/>
          </a:xfrm>
        </p:grpSpPr>
        <p:sp>
          <p:nvSpPr>
            <p:cNvPr id="869" name="Google Shape;869;p45"/>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5"/>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5"/>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5"/>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5"/>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4" name="Google Shape;874;p45"/>
          <p:cNvGrpSpPr/>
          <p:nvPr/>
        </p:nvGrpSpPr>
        <p:grpSpPr>
          <a:xfrm>
            <a:off x="8490114" y="2144503"/>
            <a:ext cx="883262" cy="242091"/>
            <a:chOff x="2300350" y="2601250"/>
            <a:chExt cx="2275275" cy="623625"/>
          </a:xfrm>
        </p:grpSpPr>
        <p:sp>
          <p:nvSpPr>
            <p:cNvPr id="875" name="Google Shape;875;p4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2">
    <p:spTree>
      <p:nvGrpSpPr>
        <p:cNvPr id="881" name="Shape 881"/>
        <p:cNvGrpSpPr/>
        <p:nvPr/>
      </p:nvGrpSpPr>
      <p:grpSpPr>
        <a:xfrm>
          <a:off x="0" y="0"/>
          <a:ext cx="0" cy="0"/>
          <a:chOff x="0" y="0"/>
          <a:chExt cx="0" cy="0"/>
        </a:xfrm>
      </p:grpSpPr>
      <p:grpSp>
        <p:nvGrpSpPr>
          <p:cNvPr id="882" name="Google Shape;882;p46"/>
          <p:cNvGrpSpPr/>
          <p:nvPr/>
        </p:nvGrpSpPr>
        <p:grpSpPr>
          <a:xfrm>
            <a:off x="-24" y="-27"/>
            <a:ext cx="9143711" cy="5143338"/>
            <a:chOff x="597550" y="708125"/>
            <a:chExt cx="6449225" cy="4193850"/>
          </a:xfrm>
        </p:grpSpPr>
        <p:sp>
          <p:nvSpPr>
            <p:cNvPr id="883" name="Google Shape;883;p4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1" name="Google Shape;921;p46"/>
          <p:cNvGrpSpPr/>
          <p:nvPr/>
        </p:nvGrpSpPr>
        <p:grpSpPr>
          <a:xfrm rot="5400000">
            <a:off x="85100" y="782825"/>
            <a:ext cx="98902" cy="553090"/>
            <a:chOff x="4898850" y="4820550"/>
            <a:chExt cx="98902" cy="553090"/>
          </a:xfrm>
        </p:grpSpPr>
        <p:sp>
          <p:nvSpPr>
            <p:cNvPr id="922" name="Google Shape;922;p4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7" name="Google Shape;927;p46"/>
          <p:cNvGrpSpPr/>
          <p:nvPr/>
        </p:nvGrpSpPr>
        <p:grpSpPr>
          <a:xfrm>
            <a:off x="-1414555" y="1991929"/>
            <a:ext cx="2297800" cy="347400"/>
            <a:chOff x="-1414555" y="3058729"/>
            <a:chExt cx="2297800" cy="347400"/>
          </a:xfrm>
        </p:grpSpPr>
        <p:sp>
          <p:nvSpPr>
            <p:cNvPr id="928" name="Google Shape;928;p46"/>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6"/>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0" name="Google Shape;930;p46"/>
          <p:cNvGrpSpPr/>
          <p:nvPr/>
        </p:nvGrpSpPr>
        <p:grpSpPr>
          <a:xfrm flipH="1">
            <a:off x="-799253" y="3300805"/>
            <a:ext cx="1823015" cy="196993"/>
            <a:chOff x="7857346" y="4002005"/>
            <a:chExt cx="1823015" cy="196993"/>
          </a:xfrm>
        </p:grpSpPr>
        <p:sp>
          <p:nvSpPr>
            <p:cNvPr id="931" name="Google Shape;931;p4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4" name="Google Shape;934;p46"/>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6"/>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6" name="Google Shape;936;p46"/>
          <p:cNvGrpSpPr/>
          <p:nvPr/>
        </p:nvGrpSpPr>
        <p:grpSpPr>
          <a:xfrm rot="5400000">
            <a:off x="8288664" y="2674962"/>
            <a:ext cx="883262" cy="242091"/>
            <a:chOff x="2300350" y="2601250"/>
            <a:chExt cx="2275275" cy="623625"/>
          </a:xfrm>
        </p:grpSpPr>
        <p:sp>
          <p:nvSpPr>
            <p:cNvPr id="937" name="Google Shape;937;p4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4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 name="Google Shape;943;p46"/>
          <p:cNvGrpSpPr/>
          <p:nvPr/>
        </p:nvGrpSpPr>
        <p:grpSpPr>
          <a:xfrm>
            <a:off x="8533046" y="-288388"/>
            <a:ext cx="302065" cy="1520982"/>
            <a:chOff x="-108754" y="2690919"/>
            <a:chExt cx="302065" cy="1520982"/>
          </a:xfrm>
        </p:grpSpPr>
        <p:sp>
          <p:nvSpPr>
            <p:cNvPr id="944" name="Google Shape;944;p4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9" name="Google Shape;949;p46"/>
          <p:cNvGrpSpPr/>
          <p:nvPr/>
        </p:nvGrpSpPr>
        <p:grpSpPr>
          <a:xfrm>
            <a:off x="1176957" y="-107958"/>
            <a:ext cx="1520982" cy="302065"/>
            <a:chOff x="5642557" y="-150670"/>
            <a:chExt cx="1520982" cy="302065"/>
          </a:xfrm>
        </p:grpSpPr>
        <p:sp>
          <p:nvSpPr>
            <p:cNvPr id="950" name="Google Shape;950;p4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4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5" name="Google Shape;955;p46"/>
          <p:cNvGrpSpPr/>
          <p:nvPr/>
        </p:nvGrpSpPr>
        <p:grpSpPr>
          <a:xfrm>
            <a:off x="6420895" y="-1455296"/>
            <a:ext cx="347400" cy="2297800"/>
            <a:chOff x="6420895" y="-1455296"/>
            <a:chExt cx="347400" cy="2297800"/>
          </a:xfrm>
        </p:grpSpPr>
        <p:sp>
          <p:nvSpPr>
            <p:cNvPr id="956" name="Google Shape;956;p46"/>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6"/>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8" name="Google Shape;958;p46"/>
          <p:cNvGrpSpPr/>
          <p:nvPr/>
        </p:nvGrpSpPr>
        <p:grpSpPr>
          <a:xfrm>
            <a:off x="-222733" y="4310689"/>
            <a:ext cx="1507158" cy="586800"/>
            <a:chOff x="-222733" y="4310689"/>
            <a:chExt cx="1507158" cy="586800"/>
          </a:xfrm>
        </p:grpSpPr>
        <p:sp>
          <p:nvSpPr>
            <p:cNvPr id="959" name="Google Shape;959;p46"/>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0" name="Google Shape;960;p46"/>
            <p:cNvGrpSpPr/>
            <p:nvPr/>
          </p:nvGrpSpPr>
          <p:grpSpPr>
            <a:xfrm>
              <a:off x="-222733" y="4537116"/>
              <a:ext cx="1105976" cy="133969"/>
              <a:chOff x="8183182" y="663852"/>
              <a:chExt cx="1475028" cy="178673"/>
            </a:xfrm>
          </p:grpSpPr>
          <p:grpSp>
            <p:nvGrpSpPr>
              <p:cNvPr id="961" name="Google Shape;961;p46"/>
              <p:cNvGrpSpPr/>
              <p:nvPr/>
            </p:nvGrpSpPr>
            <p:grpSpPr>
              <a:xfrm>
                <a:off x="8183182" y="774425"/>
                <a:ext cx="1178025" cy="68100"/>
                <a:chOff x="2024450" y="204150"/>
                <a:chExt cx="1178025" cy="68100"/>
              </a:xfrm>
            </p:grpSpPr>
            <p:sp>
              <p:nvSpPr>
                <p:cNvPr id="962" name="Google Shape;962;p4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4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4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2" name="Google Shape;972;p46"/>
              <p:cNvGrpSpPr/>
              <p:nvPr/>
            </p:nvGrpSpPr>
            <p:grpSpPr>
              <a:xfrm>
                <a:off x="8480185" y="663852"/>
                <a:ext cx="1178025" cy="68100"/>
                <a:chOff x="2024450" y="204150"/>
                <a:chExt cx="1178025" cy="68100"/>
              </a:xfrm>
            </p:grpSpPr>
            <p:sp>
              <p:nvSpPr>
                <p:cNvPr id="973" name="Google Shape;973;p4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4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4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spTree>
      <p:nvGrpSpPr>
        <p:cNvPr id="127" name="Shape 127"/>
        <p:cNvGrpSpPr/>
        <p:nvPr/>
      </p:nvGrpSpPr>
      <p:grpSpPr>
        <a:xfrm>
          <a:off x="0" y="0"/>
          <a:ext cx="0" cy="0"/>
          <a:chOff x="0" y="0"/>
          <a:chExt cx="0" cy="0"/>
        </a:xfrm>
      </p:grpSpPr>
      <p:grpSp>
        <p:nvGrpSpPr>
          <p:cNvPr id="128" name="Google Shape;128;p37"/>
          <p:cNvGrpSpPr/>
          <p:nvPr/>
        </p:nvGrpSpPr>
        <p:grpSpPr>
          <a:xfrm>
            <a:off x="-24" y="-27"/>
            <a:ext cx="9143711" cy="5143338"/>
            <a:chOff x="597550" y="708125"/>
            <a:chExt cx="6449225" cy="4193850"/>
          </a:xfrm>
        </p:grpSpPr>
        <p:sp>
          <p:nvSpPr>
            <p:cNvPr id="129" name="Google Shape;129;p3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 name="Google Shape;167;p37"/>
          <p:cNvSpPr txBox="1"/>
          <p:nvPr>
            <p:ph type="title"/>
          </p:nvPr>
        </p:nvSpPr>
        <p:spPr>
          <a:xfrm>
            <a:off x="713100" y="1723050"/>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68" name="Google Shape;168;p37"/>
          <p:cNvSpPr txBox="1"/>
          <p:nvPr>
            <p:ph idx="1" type="subTitle"/>
          </p:nvPr>
        </p:nvSpPr>
        <p:spPr>
          <a:xfrm>
            <a:off x="713100" y="2366050"/>
            <a:ext cx="4401600" cy="10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69" name="Google Shape;169;p37"/>
          <p:cNvGrpSpPr/>
          <p:nvPr/>
        </p:nvGrpSpPr>
        <p:grpSpPr>
          <a:xfrm>
            <a:off x="8137507" y="-109361"/>
            <a:ext cx="586800" cy="1284434"/>
            <a:chOff x="8137507" y="-109361"/>
            <a:chExt cx="586800" cy="1284434"/>
          </a:xfrm>
        </p:grpSpPr>
        <p:sp>
          <p:nvSpPr>
            <p:cNvPr id="170" name="Google Shape;170;p3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 name="Google Shape;171;p37"/>
            <p:cNvGrpSpPr/>
            <p:nvPr/>
          </p:nvGrpSpPr>
          <p:grpSpPr>
            <a:xfrm rot="-5400000">
              <a:off x="7989266" y="211224"/>
              <a:ext cx="883262" cy="242091"/>
              <a:chOff x="2300350" y="2601250"/>
              <a:chExt cx="2275275" cy="623625"/>
            </a:xfrm>
          </p:grpSpPr>
          <p:sp>
            <p:nvSpPr>
              <p:cNvPr id="172" name="Google Shape;172;p3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8" name="Google Shape;178;p37"/>
          <p:cNvGrpSpPr/>
          <p:nvPr/>
        </p:nvGrpSpPr>
        <p:grpSpPr>
          <a:xfrm>
            <a:off x="2517607" y="-116370"/>
            <a:ext cx="1520982" cy="302065"/>
            <a:chOff x="5642557" y="-150670"/>
            <a:chExt cx="1520982" cy="302065"/>
          </a:xfrm>
        </p:grpSpPr>
        <p:sp>
          <p:nvSpPr>
            <p:cNvPr id="179" name="Google Shape;179;p3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 name="Google Shape;184;p3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 name="Google Shape;185;p37"/>
          <p:cNvGrpSpPr/>
          <p:nvPr/>
        </p:nvGrpSpPr>
        <p:grpSpPr>
          <a:xfrm>
            <a:off x="4913901" y="675155"/>
            <a:ext cx="1252896" cy="51000"/>
            <a:chOff x="2915381" y="4104819"/>
            <a:chExt cx="1252896" cy="51000"/>
          </a:xfrm>
        </p:grpSpPr>
        <p:sp>
          <p:nvSpPr>
            <p:cNvPr id="186" name="Google Shape;186;p3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3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 name="Google Shape;202;p37"/>
          <p:cNvGrpSpPr/>
          <p:nvPr/>
        </p:nvGrpSpPr>
        <p:grpSpPr>
          <a:xfrm>
            <a:off x="5600407" y="4993736"/>
            <a:ext cx="1520982" cy="302065"/>
            <a:chOff x="5642557" y="-150670"/>
            <a:chExt cx="1520982" cy="302065"/>
          </a:xfrm>
        </p:grpSpPr>
        <p:sp>
          <p:nvSpPr>
            <p:cNvPr id="203" name="Google Shape;203;p3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37"/>
          <p:cNvGrpSpPr/>
          <p:nvPr/>
        </p:nvGrpSpPr>
        <p:grpSpPr>
          <a:xfrm rot="5400000">
            <a:off x="8900" y="1773425"/>
            <a:ext cx="98902" cy="553090"/>
            <a:chOff x="4898850" y="4820550"/>
            <a:chExt cx="98902" cy="553090"/>
          </a:xfrm>
        </p:grpSpPr>
        <p:sp>
          <p:nvSpPr>
            <p:cNvPr id="209" name="Google Shape;209;p3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4" name="Shape 214"/>
        <p:cNvGrpSpPr/>
        <p:nvPr/>
      </p:nvGrpSpPr>
      <p:grpSpPr>
        <a:xfrm>
          <a:off x="0" y="0"/>
          <a:ext cx="0" cy="0"/>
          <a:chOff x="0" y="0"/>
          <a:chExt cx="0" cy="0"/>
        </a:xfrm>
      </p:grpSpPr>
      <p:grpSp>
        <p:nvGrpSpPr>
          <p:cNvPr id="215" name="Google Shape;215;p38"/>
          <p:cNvGrpSpPr/>
          <p:nvPr/>
        </p:nvGrpSpPr>
        <p:grpSpPr>
          <a:xfrm>
            <a:off x="-24" y="-27"/>
            <a:ext cx="9143711" cy="5143338"/>
            <a:chOff x="597550" y="708125"/>
            <a:chExt cx="6449225" cy="4193850"/>
          </a:xfrm>
        </p:grpSpPr>
        <p:sp>
          <p:nvSpPr>
            <p:cNvPr id="216" name="Google Shape;216;p3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38"/>
          <p:cNvSpPr txBox="1"/>
          <p:nvPr>
            <p:ph type="title"/>
          </p:nvPr>
        </p:nvSpPr>
        <p:spPr>
          <a:xfrm>
            <a:off x="713100" y="2405677"/>
            <a:ext cx="77178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5" name="Google Shape;255;p38"/>
          <p:cNvSpPr txBox="1"/>
          <p:nvPr>
            <p:ph idx="1" type="subTitle"/>
          </p:nvPr>
        </p:nvSpPr>
        <p:spPr>
          <a:xfrm>
            <a:off x="1858650" y="3415877"/>
            <a:ext cx="5426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6" name="Google Shape;256;p38"/>
          <p:cNvSpPr txBox="1"/>
          <p:nvPr>
            <p:ph idx="2" type="title"/>
          </p:nvPr>
        </p:nvSpPr>
        <p:spPr>
          <a:xfrm>
            <a:off x="3132448" y="1484973"/>
            <a:ext cx="28791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57" name="Google Shape;257;p38"/>
          <p:cNvSpPr/>
          <p:nvPr/>
        </p:nvSpPr>
        <p:spPr>
          <a:xfrm flipH="1" rot="10800000">
            <a:off x="7847593" y="412557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 name="Google Shape;258;p38"/>
          <p:cNvGrpSpPr/>
          <p:nvPr/>
        </p:nvGrpSpPr>
        <p:grpSpPr>
          <a:xfrm flipH="1" rot="-5400000">
            <a:off x="7699352" y="4771133"/>
            <a:ext cx="883262" cy="242091"/>
            <a:chOff x="2300350" y="2601250"/>
            <a:chExt cx="2275275" cy="623625"/>
          </a:xfrm>
        </p:grpSpPr>
        <p:sp>
          <p:nvSpPr>
            <p:cNvPr id="259" name="Google Shape;259;p3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5" name="Google Shape;265;p38"/>
          <p:cNvSpPr/>
          <p:nvPr/>
        </p:nvSpPr>
        <p:spPr>
          <a:xfrm flipH="1">
            <a:off x="8088870" y="15356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6" name="Google Shape;266;p38"/>
          <p:cNvGrpSpPr/>
          <p:nvPr/>
        </p:nvGrpSpPr>
        <p:grpSpPr>
          <a:xfrm>
            <a:off x="8658746" y="2349080"/>
            <a:ext cx="1823015" cy="196993"/>
            <a:chOff x="7857346" y="4002005"/>
            <a:chExt cx="1823015" cy="196993"/>
          </a:xfrm>
        </p:grpSpPr>
        <p:sp>
          <p:nvSpPr>
            <p:cNvPr id="267" name="Google Shape;267;p3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0" name="Google Shape;270;p3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8"/>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 name="Google Shape;272;p38"/>
          <p:cNvGrpSpPr/>
          <p:nvPr/>
        </p:nvGrpSpPr>
        <p:grpSpPr>
          <a:xfrm rot="-5400000">
            <a:off x="338683" y="-295650"/>
            <a:ext cx="302065" cy="1520982"/>
            <a:chOff x="-108754" y="2690919"/>
            <a:chExt cx="302065" cy="1520982"/>
          </a:xfrm>
        </p:grpSpPr>
        <p:sp>
          <p:nvSpPr>
            <p:cNvPr id="273" name="Google Shape;273;p3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 name="Google Shape;278;p38"/>
          <p:cNvGrpSpPr/>
          <p:nvPr/>
        </p:nvGrpSpPr>
        <p:grpSpPr>
          <a:xfrm>
            <a:off x="5134732" y="4950349"/>
            <a:ext cx="1520982" cy="302065"/>
            <a:chOff x="5642557" y="-150670"/>
            <a:chExt cx="1520982" cy="302065"/>
          </a:xfrm>
        </p:grpSpPr>
        <p:sp>
          <p:nvSpPr>
            <p:cNvPr id="279" name="Google Shape;279;p3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 name="Google Shape;284;p38"/>
          <p:cNvGrpSpPr/>
          <p:nvPr/>
        </p:nvGrpSpPr>
        <p:grpSpPr>
          <a:xfrm>
            <a:off x="8419792" y="3307266"/>
            <a:ext cx="1105976" cy="133969"/>
            <a:chOff x="8183182" y="663852"/>
            <a:chExt cx="1475028" cy="178673"/>
          </a:xfrm>
        </p:grpSpPr>
        <p:grpSp>
          <p:nvGrpSpPr>
            <p:cNvPr id="285" name="Google Shape;285;p38"/>
            <p:cNvGrpSpPr/>
            <p:nvPr/>
          </p:nvGrpSpPr>
          <p:grpSpPr>
            <a:xfrm>
              <a:off x="8183182" y="774425"/>
              <a:ext cx="1178025" cy="68100"/>
              <a:chOff x="2024450" y="204150"/>
              <a:chExt cx="1178025" cy="68100"/>
            </a:xfrm>
          </p:grpSpPr>
          <p:sp>
            <p:nvSpPr>
              <p:cNvPr id="286" name="Google Shape;286;p3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 name="Google Shape;296;p38"/>
            <p:cNvGrpSpPr/>
            <p:nvPr/>
          </p:nvGrpSpPr>
          <p:grpSpPr>
            <a:xfrm>
              <a:off x="8480185" y="663852"/>
              <a:ext cx="1178025" cy="68100"/>
              <a:chOff x="2024450" y="204150"/>
              <a:chExt cx="1178025" cy="68100"/>
            </a:xfrm>
          </p:grpSpPr>
          <p:sp>
            <p:nvSpPr>
              <p:cNvPr id="297" name="Google Shape;297;p3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7" name="Google Shape;307;p38"/>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8"/>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9" name="Google Shape;309;p38"/>
          <p:cNvGrpSpPr/>
          <p:nvPr/>
        </p:nvGrpSpPr>
        <p:grpSpPr>
          <a:xfrm rot="10800000">
            <a:off x="-155261" y="2431003"/>
            <a:ext cx="883262" cy="242091"/>
            <a:chOff x="2300350" y="2601250"/>
            <a:chExt cx="2275275" cy="623625"/>
          </a:xfrm>
        </p:grpSpPr>
        <p:sp>
          <p:nvSpPr>
            <p:cNvPr id="310" name="Google Shape;310;p3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16" name="Shape 316"/>
        <p:cNvGrpSpPr/>
        <p:nvPr/>
      </p:nvGrpSpPr>
      <p:grpSpPr>
        <a:xfrm>
          <a:off x="0" y="0"/>
          <a:ext cx="0" cy="0"/>
          <a:chOff x="0" y="0"/>
          <a:chExt cx="0" cy="0"/>
        </a:xfrm>
      </p:grpSpPr>
      <p:grpSp>
        <p:nvGrpSpPr>
          <p:cNvPr id="317" name="Google Shape;317;p39"/>
          <p:cNvGrpSpPr/>
          <p:nvPr/>
        </p:nvGrpSpPr>
        <p:grpSpPr>
          <a:xfrm>
            <a:off x="-24" y="-27"/>
            <a:ext cx="9143711" cy="5143338"/>
            <a:chOff x="597550" y="708125"/>
            <a:chExt cx="6449225" cy="4193850"/>
          </a:xfrm>
        </p:grpSpPr>
        <p:sp>
          <p:nvSpPr>
            <p:cNvPr id="318" name="Google Shape;318;p3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6" name="Google Shape;356;p39"/>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57" name="Google Shape;357;p39"/>
          <p:cNvSpPr txBox="1"/>
          <p:nvPr>
            <p:ph idx="2" type="title"/>
          </p:nvPr>
        </p:nvSpPr>
        <p:spPr>
          <a:xfrm>
            <a:off x="776550" y="1982455"/>
            <a:ext cx="22335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58" name="Google Shape;358;p39"/>
          <p:cNvSpPr txBox="1"/>
          <p:nvPr>
            <p:ph idx="1" type="subTitle"/>
          </p:nvPr>
        </p:nvSpPr>
        <p:spPr>
          <a:xfrm>
            <a:off x="776550" y="2391054"/>
            <a:ext cx="2233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9" name="Google Shape;359;p39"/>
          <p:cNvSpPr txBox="1"/>
          <p:nvPr>
            <p:ph idx="3" type="title"/>
          </p:nvPr>
        </p:nvSpPr>
        <p:spPr>
          <a:xfrm>
            <a:off x="776550" y="1345282"/>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60" name="Google Shape;360;p39"/>
          <p:cNvSpPr txBox="1"/>
          <p:nvPr>
            <p:ph idx="4" type="title"/>
          </p:nvPr>
        </p:nvSpPr>
        <p:spPr>
          <a:xfrm>
            <a:off x="3471150" y="198245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61" name="Google Shape;361;p39"/>
          <p:cNvSpPr txBox="1"/>
          <p:nvPr>
            <p:ph idx="5" type="subTitle"/>
          </p:nvPr>
        </p:nvSpPr>
        <p:spPr>
          <a:xfrm>
            <a:off x="3471150" y="239105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2" name="Google Shape;362;p39"/>
          <p:cNvSpPr txBox="1"/>
          <p:nvPr>
            <p:ph idx="6" type="title"/>
          </p:nvPr>
        </p:nvSpPr>
        <p:spPr>
          <a:xfrm>
            <a:off x="34711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63" name="Google Shape;363;p39"/>
          <p:cNvSpPr txBox="1"/>
          <p:nvPr>
            <p:ph idx="7" type="title"/>
          </p:nvPr>
        </p:nvSpPr>
        <p:spPr>
          <a:xfrm>
            <a:off x="6149850" y="198245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64" name="Google Shape;364;p39"/>
          <p:cNvSpPr txBox="1"/>
          <p:nvPr>
            <p:ph idx="8" type="subTitle"/>
          </p:nvPr>
        </p:nvSpPr>
        <p:spPr>
          <a:xfrm>
            <a:off x="6149850" y="239105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5" name="Google Shape;365;p39"/>
          <p:cNvSpPr txBox="1"/>
          <p:nvPr>
            <p:ph idx="9" type="title"/>
          </p:nvPr>
        </p:nvSpPr>
        <p:spPr>
          <a:xfrm>
            <a:off x="61498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66" name="Google Shape;366;p39"/>
          <p:cNvSpPr txBox="1"/>
          <p:nvPr>
            <p:ph idx="13" type="title"/>
          </p:nvPr>
        </p:nvSpPr>
        <p:spPr>
          <a:xfrm>
            <a:off x="776550" y="3617845"/>
            <a:ext cx="22335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67" name="Google Shape;367;p39"/>
          <p:cNvSpPr txBox="1"/>
          <p:nvPr>
            <p:ph idx="14" type="subTitle"/>
          </p:nvPr>
        </p:nvSpPr>
        <p:spPr>
          <a:xfrm>
            <a:off x="776550" y="4026444"/>
            <a:ext cx="2233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8" name="Google Shape;368;p39"/>
          <p:cNvSpPr txBox="1"/>
          <p:nvPr>
            <p:ph idx="15" type="title"/>
          </p:nvPr>
        </p:nvSpPr>
        <p:spPr>
          <a:xfrm>
            <a:off x="776550" y="2980641"/>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69" name="Google Shape;369;p39"/>
          <p:cNvSpPr txBox="1"/>
          <p:nvPr>
            <p:ph idx="16" type="title"/>
          </p:nvPr>
        </p:nvSpPr>
        <p:spPr>
          <a:xfrm>
            <a:off x="3471150" y="361784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70" name="Google Shape;370;p39"/>
          <p:cNvSpPr txBox="1"/>
          <p:nvPr>
            <p:ph idx="17" type="subTitle"/>
          </p:nvPr>
        </p:nvSpPr>
        <p:spPr>
          <a:xfrm>
            <a:off x="3471150" y="402644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1" name="Google Shape;371;p39"/>
          <p:cNvSpPr txBox="1"/>
          <p:nvPr>
            <p:ph idx="18" type="title"/>
          </p:nvPr>
        </p:nvSpPr>
        <p:spPr>
          <a:xfrm>
            <a:off x="3471150" y="2980641"/>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2" name="Google Shape;372;p39"/>
          <p:cNvSpPr txBox="1"/>
          <p:nvPr>
            <p:ph idx="19" type="title"/>
          </p:nvPr>
        </p:nvSpPr>
        <p:spPr>
          <a:xfrm>
            <a:off x="6149850" y="361784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73" name="Google Shape;373;p39"/>
          <p:cNvSpPr txBox="1"/>
          <p:nvPr>
            <p:ph idx="20" type="subTitle"/>
          </p:nvPr>
        </p:nvSpPr>
        <p:spPr>
          <a:xfrm>
            <a:off x="6149850" y="402644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4" name="Google Shape;374;p39"/>
          <p:cNvSpPr txBox="1"/>
          <p:nvPr>
            <p:ph idx="21" type="title"/>
          </p:nvPr>
        </p:nvSpPr>
        <p:spPr>
          <a:xfrm>
            <a:off x="6149850" y="2980641"/>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375" name="Google Shape;375;p39"/>
          <p:cNvGrpSpPr/>
          <p:nvPr/>
        </p:nvGrpSpPr>
        <p:grpSpPr>
          <a:xfrm rot="5400000">
            <a:off x="8381450" y="4569182"/>
            <a:ext cx="98902" cy="553090"/>
            <a:chOff x="4898850" y="4820550"/>
            <a:chExt cx="98902" cy="553090"/>
          </a:xfrm>
        </p:grpSpPr>
        <p:sp>
          <p:nvSpPr>
            <p:cNvPr id="376" name="Google Shape;376;p3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1" name="Google Shape;381;p39"/>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2" name="Google Shape;382;p39"/>
          <p:cNvGrpSpPr/>
          <p:nvPr/>
        </p:nvGrpSpPr>
        <p:grpSpPr>
          <a:xfrm rot="-5400000">
            <a:off x="-148234" y="322631"/>
            <a:ext cx="883262" cy="242091"/>
            <a:chOff x="2300350" y="2601250"/>
            <a:chExt cx="2275275" cy="623625"/>
          </a:xfrm>
        </p:grpSpPr>
        <p:sp>
          <p:nvSpPr>
            <p:cNvPr id="383" name="Google Shape;383;p3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9" name="Google Shape;389;p39"/>
          <p:cNvSpPr/>
          <p:nvPr/>
        </p:nvSpPr>
        <p:spPr>
          <a:xfrm flipH="1" rot="5400000">
            <a:off x="8216276" y="-33530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0" name="Google Shape;390;p39"/>
          <p:cNvGrpSpPr/>
          <p:nvPr/>
        </p:nvGrpSpPr>
        <p:grpSpPr>
          <a:xfrm>
            <a:off x="-256008" y="4796266"/>
            <a:ext cx="1105976" cy="133969"/>
            <a:chOff x="8183182" y="663852"/>
            <a:chExt cx="1475028" cy="178673"/>
          </a:xfrm>
        </p:grpSpPr>
        <p:grpSp>
          <p:nvGrpSpPr>
            <p:cNvPr id="391" name="Google Shape;391;p39"/>
            <p:cNvGrpSpPr/>
            <p:nvPr/>
          </p:nvGrpSpPr>
          <p:grpSpPr>
            <a:xfrm>
              <a:off x="8183182" y="774425"/>
              <a:ext cx="1178025" cy="68100"/>
              <a:chOff x="2024450" y="204150"/>
              <a:chExt cx="1178025" cy="68100"/>
            </a:xfrm>
          </p:grpSpPr>
          <p:sp>
            <p:nvSpPr>
              <p:cNvPr id="392" name="Google Shape;392;p3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39"/>
            <p:cNvGrpSpPr/>
            <p:nvPr/>
          </p:nvGrpSpPr>
          <p:grpSpPr>
            <a:xfrm>
              <a:off x="8480185" y="663852"/>
              <a:ext cx="1178025" cy="68100"/>
              <a:chOff x="2024450" y="204150"/>
              <a:chExt cx="1178025" cy="68100"/>
            </a:xfrm>
          </p:grpSpPr>
          <p:sp>
            <p:nvSpPr>
              <p:cNvPr id="403" name="Google Shape;403;p3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3" name="Google Shape;413;p39"/>
          <p:cNvGrpSpPr/>
          <p:nvPr/>
        </p:nvGrpSpPr>
        <p:grpSpPr>
          <a:xfrm>
            <a:off x="8290084" y="239916"/>
            <a:ext cx="1105976" cy="133969"/>
            <a:chOff x="8183182" y="663852"/>
            <a:chExt cx="1475028" cy="178673"/>
          </a:xfrm>
        </p:grpSpPr>
        <p:grpSp>
          <p:nvGrpSpPr>
            <p:cNvPr id="414" name="Google Shape;414;p39"/>
            <p:cNvGrpSpPr/>
            <p:nvPr/>
          </p:nvGrpSpPr>
          <p:grpSpPr>
            <a:xfrm>
              <a:off x="8183182" y="774425"/>
              <a:ext cx="1178025" cy="68100"/>
              <a:chOff x="2024450" y="204150"/>
              <a:chExt cx="1178025" cy="68100"/>
            </a:xfrm>
          </p:grpSpPr>
          <p:sp>
            <p:nvSpPr>
              <p:cNvPr id="415" name="Google Shape;415;p3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 name="Google Shape;425;p39"/>
            <p:cNvGrpSpPr/>
            <p:nvPr/>
          </p:nvGrpSpPr>
          <p:grpSpPr>
            <a:xfrm>
              <a:off x="8480185" y="663852"/>
              <a:ext cx="1178025" cy="68100"/>
              <a:chOff x="2024450" y="204150"/>
              <a:chExt cx="1178025" cy="68100"/>
            </a:xfrm>
          </p:grpSpPr>
          <p:sp>
            <p:nvSpPr>
              <p:cNvPr id="426" name="Google Shape;426;p3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36" name="Google Shape;436;p39"/>
          <p:cNvGrpSpPr/>
          <p:nvPr/>
        </p:nvGrpSpPr>
        <p:grpSpPr>
          <a:xfrm rot="5400000">
            <a:off x="8428614" y="2891627"/>
            <a:ext cx="883262" cy="242091"/>
            <a:chOff x="2300350" y="2601250"/>
            <a:chExt cx="2275275" cy="623625"/>
          </a:xfrm>
        </p:grpSpPr>
        <p:sp>
          <p:nvSpPr>
            <p:cNvPr id="437" name="Google Shape;437;p3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 name="Google Shape;443;p39"/>
          <p:cNvGrpSpPr/>
          <p:nvPr/>
        </p:nvGrpSpPr>
        <p:grpSpPr>
          <a:xfrm>
            <a:off x="1634157" y="-107958"/>
            <a:ext cx="1520982" cy="302065"/>
            <a:chOff x="5642557" y="-150670"/>
            <a:chExt cx="1520982" cy="302065"/>
          </a:xfrm>
        </p:grpSpPr>
        <p:sp>
          <p:nvSpPr>
            <p:cNvPr id="444" name="Google Shape;444;p3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9" name="Shape 449"/>
        <p:cNvGrpSpPr/>
        <p:nvPr/>
      </p:nvGrpSpPr>
      <p:grpSpPr>
        <a:xfrm>
          <a:off x="0" y="0"/>
          <a:ext cx="0" cy="0"/>
          <a:chOff x="0" y="0"/>
          <a:chExt cx="0" cy="0"/>
        </a:xfrm>
      </p:grpSpPr>
      <p:grpSp>
        <p:nvGrpSpPr>
          <p:cNvPr id="450" name="Google Shape;450;p40"/>
          <p:cNvGrpSpPr/>
          <p:nvPr/>
        </p:nvGrpSpPr>
        <p:grpSpPr>
          <a:xfrm>
            <a:off x="-24" y="-27"/>
            <a:ext cx="9143711" cy="5143338"/>
            <a:chOff x="597550" y="708125"/>
            <a:chExt cx="6449225" cy="4193850"/>
          </a:xfrm>
        </p:grpSpPr>
        <p:sp>
          <p:nvSpPr>
            <p:cNvPr id="451" name="Google Shape;451;p4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40"/>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90" name="Google Shape;490;p40"/>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200"/>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grpSp>
        <p:nvGrpSpPr>
          <p:cNvPr id="491" name="Google Shape;491;p40"/>
          <p:cNvGrpSpPr/>
          <p:nvPr/>
        </p:nvGrpSpPr>
        <p:grpSpPr>
          <a:xfrm flipH="1" rot="5400000">
            <a:off x="7845446" y="144030"/>
            <a:ext cx="1823016" cy="296643"/>
            <a:chOff x="7857346" y="3902355"/>
            <a:chExt cx="1823016" cy="296643"/>
          </a:xfrm>
        </p:grpSpPr>
        <p:sp>
          <p:nvSpPr>
            <p:cNvPr id="492" name="Google Shape;492;p4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8" name="Google Shape;498;p40"/>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9" name="Google Shape;499;p40"/>
          <p:cNvGrpSpPr/>
          <p:nvPr/>
        </p:nvGrpSpPr>
        <p:grpSpPr>
          <a:xfrm>
            <a:off x="8085946" y="4723543"/>
            <a:ext cx="1823015" cy="196993"/>
            <a:chOff x="8085946" y="4723543"/>
            <a:chExt cx="1823015" cy="196993"/>
          </a:xfrm>
        </p:grpSpPr>
        <p:sp>
          <p:nvSpPr>
            <p:cNvPr id="500" name="Google Shape;500;p40"/>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0"/>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0"/>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3" name="Google Shape;503;p40"/>
          <p:cNvGrpSpPr/>
          <p:nvPr/>
        </p:nvGrpSpPr>
        <p:grpSpPr>
          <a:xfrm>
            <a:off x="-243064" y="160512"/>
            <a:ext cx="1105976" cy="133969"/>
            <a:chOff x="8183182" y="663852"/>
            <a:chExt cx="1475028" cy="178673"/>
          </a:xfrm>
        </p:grpSpPr>
        <p:grpSp>
          <p:nvGrpSpPr>
            <p:cNvPr id="504" name="Google Shape;504;p40"/>
            <p:cNvGrpSpPr/>
            <p:nvPr/>
          </p:nvGrpSpPr>
          <p:grpSpPr>
            <a:xfrm>
              <a:off x="8183182" y="774425"/>
              <a:ext cx="1178025" cy="68100"/>
              <a:chOff x="2024450" y="204150"/>
              <a:chExt cx="1178025" cy="68100"/>
            </a:xfrm>
          </p:grpSpPr>
          <p:sp>
            <p:nvSpPr>
              <p:cNvPr id="505" name="Google Shape;505;p4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5" name="Google Shape;515;p40"/>
            <p:cNvGrpSpPr/>
            <p:nvPr/>
          </p:nvGrpSpPr>
          <p:grpSpPr>
            <a:xfrm>
              <a:off x="8480185" y="663852"/>
              <a:ext cx="1178025" cy="68100"/>
              <a:chOff x="2024450" y="204150"/>
              <a:chExt cx="1178025" cy="68100"/>
            </a:xfrm>
          </p:grpSpPr>
          <p:sp>
            <p:nvSpPr>
              <p:cNvPr id="516" name="Google Shape;516;p4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26" name="Google Shape;526;p40"/>
          <p:cNvSpPr/>
          <p:nvPr/>
        </p:nvSpPr>
        <p:spPr>
          <a:xfrm>
            <a:off x="-1568655" y="3363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0"/>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0">
    <p:spTree>
      <p:nvGrpSpPr>
        <p:cNvPr id="528" name="Shape 528"/>
        <p:cNvGrpSpPr/>
        <p:nvPr/>
      </p:nvGrpSpPr>
      <p:grpSpPr>
        <a:xfrm>
          <a:off x="0" y="0"/>
          <a:ext cx="0" cy="0"/>
          <a:chOff x="0" y="0"/>
          <a:chExt cx="0" cy="0"/>
        </a:xfrm>
      </p:grpSpPr>
      <p:grpSp>
        <p:nvGrpSpPr>
          <p:cNvPr id="529" name="Google Shape;529;p41"/>
          <p:cNvGrpSpPr/>
          <p:nvPr/>
        </p:nvGrpSpPr>
        <p:grpSpPr>
          <a:xfrm>
            <a:off x="-24" y="-27"/>
            <a:ext cx="9143711" cy="5143338"/>
            <a:chOff x="597550" y="708125"/>
            <a:chExt cx="6449225" cy="4193850"/>
          </a:xfrm>
        </p:grpSpPr>
        <p:sp>
          <p:nvSpPr>
            <p:cNvPr id="530" name="Google Shape;530;p4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8" name="Google Shape;568;p41"/>
          <p:cNvSpPr txBox="1"/>
          <p:nvPr>
            <p:ph type="title"/>
          </p:nvPr>
        </p:nvSpPr>
        <p:spPr>
          <a:xfrm>
            <a:off x="1773100" y="2597100"/>
            <a:ext cx="18858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569" name="Google Shape;569;p41"/>
          <p:cNvSpPr txBox="1"/>
          <p:nvPr>
            <p:ph idx="1" type="subTitle"/>
          </p:nvPr>
        </p:nvSpPr>
        <p:spPr>
          <a:xfrm>
            <a:off x="1173396" y="1500310"/>
            <a:ext cx="3085200" cy="97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0" name="Google Shape;570;p41"/>
          <p:cNvSpPr txBox="1"/>
          <p:nvPr>
            <p:ph idx="2" type="title"/>
          </p:nvPr>
        </p:nvSpPr>
        <p:spPr>
          <a:xfrm>
            <a:off x="5491225" y="3013625"/>
            <a:ext cx="18858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571" name="Google Shape;571;p41"/>
          <p:cNvSpPr txBox="1"/>
          <p:nvPr>
            <p:ph idx="3" type="subTitle"/>
          </p:nvPr>
        </p:nvSpPr>
        <p:spPr>
          <a:xfrm>
            <a:off x="4891521" y="3409635"/>
            <a:ext cx="3085200" cy="97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572" name="Google Shape;572;p41"/>
          <p:cNvGrpSpPr/>
          <p:nvPr/>
        </p:nvGrpSpPr>
        <p:grpSpPr>
          <a:xfrm>
            <a:off x="-11" y="4386462"/>
            <a:ext cx="1284436" cy="586800"/>
            <a:chOff x="-11" y="4386462"/>
            <a:chExt cx="1284436" cy="586800"/>
          </a:xfrm>
        </p:grpSpPr>
        <p:sp>
          <p:nvSpPr>
            <p:cNvPr id="573" name="Google Shape;573;p41"/>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4" name="Google Shape;574;p41"/>
            <p:cNvGrpSpPr/>
            <p:nvPr/>
          </p:nvGrpSpPr>
          <p:grpSpPr>
            <a:xfrm rot="10800000">
              <a:off x="-11" y="4558826"/>
              <a:ext cx="883262" cy="242091"/>
              <a:chOff x="2300350" y="2601250"/>
              <a:chExt cx="2275275" cy="623625"/>
            </a:xfrm>
          </p:grpSpPr>
          <p:sp>
            <p:nvSpPr>
              <p:cNvPr id="575" name="Google Shape;575;p4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81" name="Google Shape;581;p41"/>
          <p:cNvGrpSpPr/>
          <p:nvPr/>
        </p:nvGrpSpPr>
        <p:grpSpPr>
          <a:xfrm>
            <a:off x="1852307" y="-114308"/>
            <a:ext cx="1520982" cy="302065"/>
            <a:chOff x="5642557" y="-150670"/>
            <a:chExt cx="1520982" cy="302065"/>
          </a:xfrm>
        </p:grpSpPr>
        <p:sp>
          <p:nvSpPr>
            <p:cNvPr id="582" name="Google Shape;582;p4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 name="Google Shape;587;p41"/>
          <p:cNvGrpSpPr/>
          <p:nvPr/>
        </p:nvGrpSpPr>
        <p:grpSpPr>
          <a:xfrm rot="5400000">
            <a:off x="85100" y="1523550"/>
            <a:ext cx="98902" cy="553090"/>
            <a:chOff x="4898850" y="4820550"/>
            <a:chExt cx="98902" cy="553090"/>
          </a:xfrm>
        </p:grpSpPr>
        <p:sp>
          <p:nvSpPr>
            <p:cNvPr id="588" name="Google Shape;588;p4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3" name="Google Shape;593;p41"/>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1"/>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1"/>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1"/>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7" name="Google Shape;597;p41"/>
          <p:cNvGrpSpPr/>
          <p:nvPr/>
        </p:nvGrpSpPr>
        <p:grpSpPr>
          <a:xfrm rot="5400000">
            <a:off x="8520259" y="3926674"/>
            <a:ext cx="302065" cy="1520982"/>
            <a:chOff x="-108754" y="2690919"/>
            <a:chExt cx="302065" cy="1520982"/>
          </a:xfrm>
        </p:grpSpPr>
        <p:sp>
          <p:nvSpPr>
            <p:cNvPr id="598" name="Google Shape;598;p41"/>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1"/>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1"/>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1"/>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1"/>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3" name="Google Shape;603;p41"/>
          <p:cNvSpPr txBox="1"/>
          <p:nvPr>
            <p:ph idx="4" type="title"/>
          </p:nvPr>
        </p:nvSpPr>
        <p:spPr>
          <a:xfrm>
            <a:off x="713100" y="539400"/>
            <a:ext cx="7717800" cy="572700"/>
          </a:xfrm>
          <a:prstGeom prst="rect">
            <a:avLst/>
          </a:prstGeom>
          <a:noFill/>
          <a:ln>
            <a:noFill/>
          </a:ln>
          <a:effectLst>
            <a:outerShdw blurRad="142875" rotWithShape="0" algn="bl">
              <a:schemeClr val="accent2">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4" name="Shape 604"/>
        <p:cNvGrpSpPr/>
        <p:nvPr/>
      </p:nvGrpSpPr>
      <p:grpSpPr>
        <a:xfrm>
          <a:off x="0" y="0"/>
          <a:ext cx="0" cy="0"/>
          <a:chOff x="0" y="0"/>
          <a:chExt cx="0" cy="0"/>
        </a:xfrm>
      </p:grpSpPr>
      <p:grpSp>
        <p:nvGrpSpPr>
          <p:cNvPr id="605" name="Google Shape;605;p42"/>
          <p:cNvGrpSpPr/>
          <p:nvPr/>
        </p:nvGrpSpPr>
        <p:grpSpPr>
          <a:xfrm>
            <a:off x="-24" y="-27"/>
            <a:ext cx="9143711" cy="5143338"/>
            <a:chOff x="597550" y="708125"/>
            <a:chExt cx="6449225" cy="4193850"/>
          </a:xfrm>
        </p:grpSpPr>
        <p:sp>
          <p:nvSpPr>
            <p:cNvPr id="606" name="Google Shape;606;p4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4" name="Google Shape;644;p42"/>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645" name="Google Shape;645;p4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6" name="Google Shape;646;p42"/>
          <p:cNvGrpSpPr/>
          <p:nvPr/>
        </p:nvGrpSpPr>
        <p:grpSpPr>
          <a:xfrm>
            <a:off x="494301" y="4792125"/>
            <a:ext cx="1252896" cy="51000"/>
            <a:chOff x="2915381" y="4104819"/>
            <a:chExt cx="1252896" cy="51000"/>
          </a:xfrm>
        </p:grpSpPr>
        <p:sp>
          <p:nvSpPr>
            <p:cNvPr id="647" name="Google Shape;647;p4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1" name="Google Shape;661;p42"/>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2" name="Google Shape;662;p42"/>
          <p:cNvGrpSpPr/>
          <p:nvPr/>
        </p:nvGrpSpPr>
        <p:grpSpPr>
          <a:xfrm rot="5400000">
            <a:off x="8520259" y="4079074"/>
            <a:ext cx="302065" cy="1520982"/>
            <a:chOff x="-108754" y="2690919"/>
            <a:chExt cx="302065" cy="1520982"/>
          </a:xfrm>
        </p:grpSpPr>
        <p:sp>
          <p:nvSpPr>
            <p:cNvPr id="663" name="Google Shape;663;p4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 name="Google Shape;668;p42"/>
          <p:cNvGrpSpPr/>
          <p:nvPr/>
        </p:nvGrpSpPr>
        <p:grpSpPr>
          <a:xfrm rot="5400000">
            <a:off x="85100" y="1849625"/>
            <a:ext cx="98902" cy="553090"/>
            <a:chOff x="4898850" y="4820550"/>
            <a:chExt cx="98902" cy="553090"/>
          </a:xfrm>
        </p:grpSpPr>
        <p:sp>
          <p:nvSpPr>
            <p:cNvPr id="669" name="Google Shape;669;p4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4" name="Google Shape;674;p42"/>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5" name="Google Shape;675;p42"/>
          <p:cNvGrpSpPr/>
          <p:nvPr/>
        </p:nvGrpSpPr>
        <p:grpSpPr>
          <a:xfrm rot="-5400000">
            <a:off x="-148234" y="322631"/>
            <a:ext cx="883262" cy="242091"/>
            <a:chOff x="2300350" y="2601250"/>
            <a:chExt cx="2275275" cy="623625"/>
          </a:xfrm>
        </p:grpSpPr>
        <p:sp>
          <p:nvSpPr>
            <p:cNvPr id="676" name="Google Shape;676;p4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 name="Google Shape;682;p42"/>
          <p:cNvGrpSpPr/>
          <p:nvPr/>
        </p:nvGrpSpPr>
        <p:grpSpPr>
          <a:xfrm>
            <a:off x="1710357" y="-107958"/>
            <a:ext cx="1520982" cy="302065"/>
            <a:chOff x="5642557" y="-150670"/>
            <a:chExt cx="1520982" cy="302065"/>
          </a:xfrm>
        </p:grpSpPr>
        <p:sp>
          <p:nvSpPr>
            <p:cNvPr id="683" name="Google Shape;683;p4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8" name="Shape 688"/>
        <p:cNvGrpSpPr/>
        <p:nvPr/>
      </p:nvGrpSpPr>
      <p:grpSpPr>
        <a:xfrm>
          <a:off x="0" y="0"/>
          <a:ext cx="0" cy="0"/>
          <a:chOff x="0" y="0"/>
          <a:chExt cx="0" cy="0"/>
        </a:xfrm>
      </p:grpSpPr>
      <p:grpSp>
        <p:nvGrpSpPr>
          <p:cNvPr id="689" name="Google Shape;689;p43"/>
          <p:cNvGrpSpPr/>
          <p:nvPr/>
        </p:nvGrpSpPr>
        <p:grpSpPr>
          <a:xfrm>
            <a:off x="-24" y="-27"/>
            <a:ext cx="9143711" cy="5143338"/>
            <a:chOff x="597550" y="708125"/>
            <a:chExt cx="6449225" cy="4193850"/>
          </a:xfrm>
        </p:grpSpPr>
        <p:sp>
          <p:nvSpPr>
            <p:cNvPr id="690" name="Google Shape;690;p4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82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8" name="Google Shape;728;p43"/>
          <p:cNvSpPr txBox="1"/>
          <p:nvPr>
            <p:ph type="title"/>
          </p:nvPr>
        </p:nvSpPr>
        <p:spPr>
          <a:xfrm>
            <a:off x="1182000" y="1320700"/>
            <a:ext cx="6780000" cy="25236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29" name="Google Shape;729;p43"/>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0" name="Google Shape;730;p43"/>
          <p:cNvGrpSpPr/>
          <p:nvPr/>
        </p:nvGrpSpPr>
        <p:grpSpPr>
          <a:xfrm>
            <a:off x="-1414555" y="2830129"/>
            <a:ext cx="2297800" cy="347400"/>
            <a:chOff x="-1414555" y="2830129"/>
            <a:chExt cx="2297800" cy="347400"/>
          </a:xfrm>
        </p:grpSpPr>
        <p:sp>
          <p:nvSpPr>
            <p:cNvPr id="731" name="Google Shape;731;p43"/>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3"/>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 name="Google Shape;733;p43"/>
          <p:cNvGrpSpPr/>
          <p:nvPr/>
        </p:nvGrpSpPr>
        <p:grpSpPr>
          <a:xfrm>
            <a:off x="8059521" y="3662080"/>
            <a:ext cx="1823015" cy="196993"/>
            <a:chOff x="7857346" y="4002005"/>
            <a:chExt cx="1823015" cy="196993"/>
          </a:xfrm>
        </p:grpSpPr>
        <p:sp>
          <p:nvSpPr>
            <p:cNvPr id="734" name="Google Shape;734;p4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7" name="Google Shape;737;p43"/>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8" name="Google Shape;738;p43"/>
          <p:cNvGrpSpPr/>
          <p:nvPr/>
        </p:nvGrpSpPr>
        <p:grpSpPr>
          <a:xfrm flipH="1" rot="-5400000">
            <a:off x="3660496" y="4907217"/>
            <a:ext cx="1823016" cy="296643"/>
            <a:chOff x="7857346" y="3902355"/>
            <a:chExt cx="1823016" cy="296643"/>
          </a:xfrm>
        </p:grpSpPr>
        <p:sp>
          <p:nvSpPr>
            <p:cNvPr id="739" name="Google Shape;739;p4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5" name="Google Shape;745;p43"/>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3"/>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8" name="Google Shape;748;p43"/>
          <p:cNvGrpSpPr/>
          <p:nvPr/>
        </p:nvGrpSpPr>
        <p:grpSpPr>
          <a:xfrm>
            <a:off x="7812807" y="1533337"/>
            <a:ext cx="1520982" cy="302065"/>
            <a:chOff x="5642557" y="-150670"/>
            <a:chExt cx="1520982" cy="302065"/>
          </a:xfrm>
        </p:grpSpPr>
        <p:sp>
          <p:nvSpPr>
            <p:cNvPr id="749" name="Google Shape;749;p4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 name="Google Shape;754;p43"/>
          <p:cNvGrpSpPr/>
          <p:nvPr/>
        </p:nvGrpSpPr>
        <p:grpSpPr>
          <a:xfrm rot="5400000">
            <a:off x="424642" y="3926674"/>
            <a:ext cx="302065" cy="1520982"/>
            <a:chOff x="-108754" y="2690919"/>
            <a:chExt cx="302065" cy="1520982"/>
          </a:xfrm>
        </p:grpSpPr>
        <p:sp>
          <p:nvSpPr>
            <p:cNvPr id="755" name="Google Shape;755;p4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0" name="Google Shape;760;p43"/>
          <p:cNvSpPr/>
          <p:nvPr/>
        </p:nvSpPr>
        <p:spPr>
          <a:xfrm flipH="1" rot="-5400000">
            <a:off x="1059557"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1" name="Google Shape;761;p43"/>
          <p:cNvGrpSpPr/>
          <p:nvPr/>
        </p:nvGrpSpPr>
        <p:grpSpPr>
          <a:xfrm>
            <a:off x="8327763" y="172353"/>
            <a:ext cx="883262" cy="242091"/>
            <a:chOff x="2300350" y="2601250"/>
            <a:chExt cx="2275275" cy="623625"/>
          </a:xfrm>
        </p:grpSpPr>
        <p:sp>
          <p:nvSpPr>
            <p:cNvPr id="762" name="Google Shape;762;p4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 name="Google Shape;768;p43"/>
          <p:cNvGrpSpPr/>
          <p:nvPr/>
        </p:nvGrpSpPr>
        <p:grpSpPr>
          <a:xfrm flipH="1">
            <a:off x="-248008" y="1713528"/>
            <a:ext cx="883262" cy="242091"/>
            <a:chOff x="2300350" y="2601250"/>
            <a:chExt cx="2275275" cy="623625"/>
          </a:xfrm>
        </p:grpSpPr>
        <p:sp>
          <p:nvSpPr>
            <p:cNvPr id="769" name="Google Shape;769;p4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5" name="Google Shape;775;p43"/>
          <p:cNvGrpSpPr/>
          <p:nvPr/>
        </p:nvGrpSpPr>
        <p:grpSpPr>
          <a:xfrm rot="-5400000">
            <a:off x="3666586" y="-57798"/>
            <a:ext cx="1823016" cy="296643"/>
            <a:chOff x="7857346" y="3902355"/>
            <a:chExt cx="1823016" cy="296643"/>
          </a:xfrm>
        </p:grpSpPr>
        <p:sp>
          <p:nvSpPr>
            <p:cNvPr id="776" name="Google Shape;776;p4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82" name="Shape 7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Exo"/>
              <a:buNone/>
              <a:defRPr b="1" i="0" sz="3200" u="none" cap="none" strike="noStrike">
                <a:solidFill>
                  <a:schemeClr val="lt1"/>
                </a:solidFill>
                <a:latin typeface="Exo"/>
                <a:ea typeface="Exo"/>
                <a:cs typeface="Exo"/>
                <a:sym typeface="Exo"/>
              </a:defRPr>
            </a:lvl1pPr>
            <a:lvl2pPr lvl="1"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2pPr>
            <a:lvl3pPr lvl="2"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3pPr>
            <a:lvl4pPr lvl="3"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4pPr>
            <a:lvl5pPr lvl="4"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5pPr>
            <a:lvl6pPr lvl="5"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6pPr>
            <a:lvl7pPr lvl="6"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7pPr>
            <a:lvl8pPr lvl="7"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8pPr>
            <a:lvl9pPr lvl="8"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9pPr>
          </a:lstStyle>
          <a:p/>
        </p:txBody>
      </p:sp>
      <p:sp>
        <p:nvSpPr>
          <p:cNvPr id="7" name="Google Shape;7;p35"/>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1pPr>
            <a:lvl2pPr indent="-317500" lvl="1" marL="9144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2pPr>
            <a:lvl3pPr indent="-317500" lvl="2" marL="13716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3pPr>
            <a:lvl4pPr indent="-317500" lvl="3" marL="18288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4pPr>
            <a:lvl5pPr indent="-317500" lvl="4" marL="22860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5pPr>
            <a:lvl6pPr indent="-317500" lvl="5" marL="27432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6pPr>
            <a:lvl7pPr indent="-317500" lvl="6" marL="32004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7pPr>
            <a:lvl8pPr indent="-317500" lvl="7" marL="36576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8pPr>
            <a:lvl9pPr indent="-317500" lvl="8" marL="41148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p14:dur="2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ElyesKhechine/ieee-insat-ias-electric-vehicle" TargetMode="External"/><Relationship Id="rId4" Type="http://schemas.openxmlformats.org/officeDocument/2006/relationships/hyperlink" Target="https://github.com/ElyesKhechine/ieee-insat-ias-electric-vehicle"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github.com/EmmaNiBhriain/Lane-Keeping-Assist" TargetMode="Externa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github.com/TuSimple/tusimple-benchmark" TargetMode="External"/><Relationship Id="rId4" Type="http://schemas.openxmlformats.org/officeDocument/2006/relationships/hyperlink" Target="https://github.com/kuldeepbishnoi/Automatic-Emergency-Braking" TargetMode="External"/><Relationship Id="rId5" Type="http://schemas.openxmlformats.org/officeDocument/2006/relationships/image" Target="../media/image2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github.com/Pandas-Team/Automatic-Parking" TargetMode="Externa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
          <p:cNvSpPr/>
          <p:nvPr/>
        </p:nvSpPr>
        <p:spPr>
          <a:xfrm>
            <a:off x="2130750" y="3329973"/>
            <a:ext cx="48825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8" name="Google Shape;988;p1"/>
          <p:cNvGrpSpPr/>
          <p:nvPr/>
        </p:nvGrpSpPr>
        <p:grpSpPr>
          <a:xfrm rot="10800000">
            <a:off x="2130739" y="4336003"/>
            <a:ext cx="883262" cy="242091"/>
            <a:chOff x="2300350" y="2601250"/>
            <a:chExt cx="2275275" cy="623625"/>
          </a:xfrm>
        </p:grpSpPr>
        <p:sp>
          <p:nvSpPr>
            <p:cNvPr id="989" name="Google Shape;989;p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5" name="Google Shape;995;p1"/>
          <p:cNvGrpSpPr/>
          <p:nvPr/>
        </p:nvGrpSpPr>
        <p:grpSpPr>
          <a:xfrm flipH="1" rot="-5400000">
            <a:off x="2685521" y="5135305"/>
            <a:ext cx="1823016" cy="296643"/>
            <a:chOff x="7857346" y="3902355"/>
            <a:chExt cx="1823016" cy="296643"/>
          </a:xfrm>
        </p:grpSpPr>
        <p:sp>
          <p:nvSpPr>
            <p:cNvPr id="996" name="Google Shape;996;p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2" name="Google Shape;1002;p1"/>
          <p:cNvGrpSpPr/>
          <p:nvPr/>
        </p:nvGrpSpPr>
        <p:grpSpPr>
          <a:xfrm rot="5400000">
            <a:off x="2421400" y="552075"/>
            <a:ext cx="98902" cy="553090"/>
            <a:chOff x="4898850" y="4820550"/>
            <a:chExt cx="98902" cy="553090"/>
          </a:xfrm>
        </p:grpSpPr>
        <p:sp>
          <p:nvSpPr>
            <p:cNvPr id="1003" name="Google Shape;1003;p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8" name="Google Shape;1008;p1"/>
          <p:cNvGrpSpPr/>
          <p:nvPr/>
        </p:nvGrpSpPr>
        <p:grpSpPr>
          <a:xfrm>
            <a:off x="4505167" y="564628"/>
            <a:ext cx="1105976" cy="133969"/>
            <a:chOff x="8183182" y="663852"/>
            <a:chExt cx="1475028" cy="178673"/>
          </a:xfrm>
        </p:grpSpPr>
        <p:grpSp>
          <p:nvGrpSpPr>
            <p:cNvPr id="1009" name="Google Shape;1009;p1"/>
            <p:cNvGrpSpPr/>
            <p:nvPr/>
          </p:nvGrpSpPr>
          <p:grpSpPr>
            <a:xfrm>
              <a:off x="8183182" y="774425"/>
              <a:ext cx="1178025" cy="68100"/>
              <a:chOff x="2024450" y="204150"/>
              <a:chExt cx="1178025" cy="68100"/>
            </a:xfrm>
          </p:grpSpPr>
          <p:sp>
            <p:nvSpPr>
              <p:cNvPr id="1010" name="Google Shape;1010;p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0" name="Google Shape;1020;p1"/>
            <p:cNvGrpSpPr/>
            <p:nvPr/>
          </p:nvGrpSpPr>
          <p:grpSpPr>
            <a:xfrm>
              <a:off x="8480185" y="663852"/>
              <a:ext cx="1178025" cy="68100"/>
              <a:chOff x="2024450" y="204150"/>
              <a:chExt cx="1178025" cy="68100"/>
            </a:xfrm>
          </p:grpSpPr>
          <p:sp>
            <p:nvSpPr>
              <p:cNvPr id="1021" name="Google Shape;1021;p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31" name="Google Shape;1031;p1"/>
          <p:cNvGrpSpPr/>
          <p:nvPr/>
        </p:nvGrpSpPr>
        <p:grpSpPr>
          <a:xfrm>
            <a:off x="5447301" y="4536119"/>
            <a:ext cx="1252896" cy="51000"/>
            <a:chOff x="2915381" y="4104819"/>
            <a:chExt cx="1252896" cy="51000"/>
          </a:xfrm>
        </p:grpSpPr>
        <p:sp>
          <p:nvSpPr>
            <p:cNvPr id="1032" name="Google Shape;1032;p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6" name="Google Shape;1046;p1"/>
          <p:cNvSpPr txBox="1"/>
          <p:nvPr>
            <p:ph type="ctrTitle"/>
          </p:nvPr>
        </p:nvSpPr>
        <p:spPr>
          <a:xfrm>
            <a:off x="1070754" y="896647"/>
            <a:ext cx="7185300" cy="2235300"/>
          </a:xfrm>
          <a:prstGeom prst="rect">
            <a:avLst/>
          </a:prstGeom>
          <a:noFill/>
          <a:ln>
            <a:noFill/>
          </a:ln>
          <a:effectLst>
            <a:outerShdw blurRad="142875" rotWithShape="0" algn="bl">
              <a:schemeClr val="accent2">
                <a:alpha val="37647"/>
              </a:schemeClr>
            </a:outerShdw>
          </a:effectLst>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US" sz="5800">
                <a:solidFill>
                  <a:schemeClr val="accent2"/>
                </a:solidFill>
              </a:rPr>
              <a:t>Advanced Driver-Assistance Systems</a:t>
            </a:r>
            <a:endParaRPr sz="5000"/>
          </a:p>
        </p:txBody>
      </p:sp>
      <p:sp>
        <p:nvSpPr>
          <p:cNvPr id="1047" name="Google Shape;1047;p1"/>
          <p:cNvSpPr txBox="1"/>
          <p:nvPr>
            <p:ph idx="1" type="subTitle"/>
          </p:nvPr>
        </p:nvSpPr>
        <p:spPr>
          <a:xfrm>
            <a:off x="2298150" y="3376773"/>
            <a:ext cx="4547700" cy="306300"/>
          </a:xfrm>
          <a:prstGeom prst="rect">
            <a:avLst/>
          </a:prstGeom>
          <a:noFill/>
          <a:ln>
            <a:noFill/>
          </a:ln>
        </p:spPr>
        <p:txBody>
          <a:bodyPr anchorCtr="0" anchor="ctr" bIns="91425" lIns="91425" spcFirstLastPara="1" rIns="91425" wrap="square" tIns="91425">
            <a:noAutofit/>
          </a:bodyPr>
          <a:lstStyle/>
          <a:p>
            <a:pPr indent="-317500" lvl="0" marL="457200" rtl="0" algn="ctr">
              <a:lnSpc>
                <a:spcPct val="100000"/>
              </a:lnSpc>
              <a:spcBef>
                <a:spcPts val="0"/>
              </a:spcBef>
              <a:spcAft>
                <a:spcPts val="0"/>
              </a:spcAft>
              <a:buSzPts val="2800"/>
              <a:buNone/>
            </a:pPr>
            <a:r>
              <a:rPr lang="en-US"/>
              <a:t>Presented by </a:t>
            </a:r>
            <a:r>
              <a:rPr b="1" lang="en-US"/>
              <a:t>Elyes Khechine</a:t>
            </a:r>
            <a:endParaRPr b="1"/>
          </a:p>
        </p:txBody>
      </p:sp>
      <p:sp>
        <p:nvSpPr>
          <p:cNvPr id="1048" name="Google Shape;1048;p1"/>
          <p:cNvSpPr txBox="1"/>
          <p:nvPr>
            <p:ph idx="1" type="subTitle"/>
          </p:nvPr>
        </p:nvSpPr>
        <p:spPr>
          <a:xfrm>
            <a:off x="4283550" y="4709900"/>
            <a:ext cx="883200" cy="30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US" u="sng">
                <a:solidFill>
                  <a:schemeClr val="accent6"/>
                </a:solidFill>
                <a:hlinkClick r:id="rId3">
                  <a:extLst>
                    <a:ext uri="{A12FA001-AC4F-418D-AE19-62706E023703}">
                      <ahyp:hlinkClr val="tx"/>
                    </a:ext>
                  </a:extLst>
                </a:hlinkClick>
              </a:rPr>
              <a:t>GitHub</a:t>
            </a:r>
            <a:endParaRPr b="1">
              <a:solidFill>
                <a:schemeClr val="accent6"/>
              </a:solidFill>
            </a:endParaRPr>
          </a:p>
        </p:txBody>
      </p:sp>
      <p:pic>
        <p:nvPicPr>
          <p:cNvPr id="1049" name="Google Shape;1049;p1">
            <a:hlinkClick r:id="rId4"/>
          </p:cNvPr>
          <p:cNvPicPr preferRelativeResize="0"/>
          <p:nvPr/>
        </p:nvPicPr>
        <p:blipFill>
          <a:blip r:embed="rId5">
            <a:alphaModFix/>
          </a:blip>
          <a:stretch>
            <a:fillRect/>
          </a:stretch>
        </p:blipFill>
        <p:spPr>
          <a:xfrm>
            <a:off x="3977250" y="4709900"/>
            <a:ext cx="306300" cy="30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0"/>
          <p:cNvSpPr txBox="1"/>
          <p:nvPr>
            <p:ph type="title"/>
          </p:nvPr>
        </p:nvSpPr>
        <p:spPr>
          <a:xfrm>
            <a:off x="452437" y="687422"/>
            <a:ext cx="8243887"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2400"/>
              <a:t>LKAS Implementation using Matlab and Simulink.</a:t>
            </a:r>
            <a:endParaRPr sz="2400">
              <a:solidFill>
                <a:schemeClr val="accent2"/>
              </a:solidFill>
            </a:endParaRPr>
          </a:p>
        </p:txBody>
      </p:sp>
      <p:grpSp>
        <p:nvGrpSpPr>
          <p:cNvPr id="1384" name="Google Shape;1384;p10"/>
          <p:cNvGrpSpPr/>
          <p:nvPr/>
        </p:nvGrpSpPr>
        <p:grpSpPr>
          <a:xfrm>
            <a:off x="6820786" y="4037428"/>
            <a:ext cx="883262" cy="242091"/>
            <a:chOff x="2300350" y="2601250"/>
            <a:chExt cx="2275275" cy="623625"/>
          </a:xfrm>
        </p:grpSpPr>
        <p:sp>
          <p:nvSpPr>
            <p:cNvPr id="1385" name="Google Shape;1385;p1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1" name="Google Shape;1391;p10"/>
          <p:cNvSpPr txBox="1"/>
          <p:nvPr/>
        </p:nvSpPr>
        <p:spPr>
          <a:xfrm>
            <a:off x="373856" y="2202831"/>
            <a:ext cx="4404959"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accent5"/>
                </a:solidFill>
                <a:latin typeface="PT Sans"/>
                <a:ea typeface="PT Sans"/>
                <a:cs typeface="PT Sans"/>
                <a:sym typeface="PT Sans"/>
              </a:rPr>
              <a:t>Repo Link: </a:t>
            </a:r>
            <a:r>
              <a:rPr b="0" i="0" lang="en-US" sz="1200" u="sng" cap="none" strike="noStrike">
                <a:solidFill>
                  <a:schemeClr val="accent5"/>
                </a:solidFill>
                <a:latin typeface="PT Sans"/>
                <a:ea typeface="PT Sans"/>
                <a:cs typeface="PT Sans"/>
                <a:sym typeface="PT Sans"/>
                <a:hlinkClick r:id="rId3">
                  <a:extLst>
                    <a:ext uri="{A12FA001-AC4F-418D-AE19-62706E023703}">
                      <ahyp:hlinkClr val="tx"/>
                    </a:ext>
                  </a:extLst>
                </a:hlinkClick>
              </a:rPr>
              <a:t>https://github.com/EmmaNiBhriain/Lane-Keeping-Assist</a:t>
            </a:r>
            <a:endParaRPr b="0" i="0" sz="1200" u="none" cap="none" strike="noStrike">
              <a:solidFill>
                <a:schemeClr val="accent5"/>
              </a:solidFill>
              <a:latin typeface="PT Sans"/>
              <a:ea typeface="PT Sans"/>
              <a:cs typeface="PT Sans"/>
              <a:sym typeface="PT Sans"/>
            </a:endParaRPr>
          </a:p>
          <a:p>
            <a:pPr indent="0" lvl="0" marL="0" marR="0" rtl="0" algn="l">
              <a:lnSpc>
                <a:spcPct val="100000"/>
              </a:lnSpc>
              <a:spcBef>
                <a:spcPts val="0"/>
              </a:spcBef>
              <a:spcAft>
                <a:spcPts val="0"/>
              </a:spcAft>
              <a:buNone/>
            </a:pPr>
            <a:r>
              <a:t/>
            </a:r>
            <a:endParaRPr b="0" i="0" sz="1200" u="none" cap="none" strike="noStrike">
              <a:solidFill>
                <a:schemeClr val="accent5"/>
              </a:solidFill>
              <a:latin typeface="PT Sans"/>
              <a:ea typeface="PT Sans"/>
              <a:cs typeface="PT Sans"/>
              <a:sym typeface="PT Sans"/>
            </a:endParaRPr>
          </a:p>
          <a:p>
            <a:pPr indent="0" lvl="0" marL="0" marR="0" rtl="0" algn="l">
              <a:lnSpc>
                <a:spcPct val="100000"/>
              </a:lnSpc>
              <a:spcBef>
                <a:spcPts val="0"/>
              </a:spcBef>
              <a:spcAft>
                <a:spcPts val="0"/>
              </a:spcAft>
              <a:buNone/>
            </a:pPr>
            <a:r>
              <a:rPr b="0" i="0" lang="en-US" sz="1200" u="none" cap="none" strike="noStrike">
                <a:solidFill>
                  <a:schemeClr val="accent5"/>
                </a:solidFill>
                <a:latin typeface="PT Sans"/>
                <a:ea typeface="PT Sans"/>
                <a:cs typeface="PT Sans"/>
                <a:sym typeface="PT Sans"/>
              </a:rPr>
              <a:t>It takes data from external sensors such as cameras to analyze the road ahead. This data is combined with data from the cloud which indicates the type of road that the car is on, for example if the car is on a one-way road it does not need to calculate the position of two lanes as there will be no on-coming cars. In the event that the car moves onto a road where there is road markings visible, this system will turn off and another lane keeping assist algorithm can take over. </a:t>
            </a:r>
            <a:endParaRPr/>
          </a:p>
        </p:txBody>
      </p:sp>
      <p:pic>
        <p:nvPicPr>
          <p:cNvPr id="1392" name="Google Shape;1392;p10"/>
          <p:cNvPicPr preferRelativeResize="0"/>
          <p:nvPr/>
        </p:nvPicPr>
        <p:blipFill rotWithShape="1">
          <a:blip r:embed="rId4">
            <a:alphaModFix/>
          </a:blip>
          <a:srcRect b="0" l="0" r="0" t="0"/>
          <a:stretch/>
        </p:blipFill>
        <p:spPr>
          <a:xfrm>
            <a:off x="4945014" y="2126621"/>
            <a:ext cx="4046362" cy="2276078"/>
          </a:xfrm>
          <a:prstGeom prst="rect">
            <a:avLst/>
          </a:prstGeom>
          <a:noFill/>
          <a:ln>
            <a:noFill/>
          </a:ln>
        </p:spPr>
      </p:pic>
      <p:sp>
        <p:nvSpPr>
          <p:cNvPr id="1393" name="Google Shape;1393;p10"/>
          <p:cNvSpPr txBox="1"/>
          <p:nvPr/>
        </p:nvSpPr>
        <p:spPr>
          <a:xfrm>
            <a:off x="452438" y="1371670"/>
            <a:ext cx="831056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accent5"/>
                </a:solidFill>
                <a:latin typeface="PT Sans"/>
                <a:ea typeface="PT Sans"/>
                <a:cs typeface="PT Sans"/>
                <a:sym typeface="PT Sans"/>
              </a:rPr>
              <a:t>This project was implemented using Matlab and Simulink. The main algorithm used in the Matlab section of the project was the </a:t>
            </a:r>
            <a:r>
              <a:rPr b="1" i="0" lang="en-US" sz="1200" u="none" cap="none" strike="noStrike">
                <a:solidFill>
                  <a:schemeClr val="accent5"/>
                </a:solidFill>
                <a:latin typeface="PT Sans"/>
                <a:ea typeface="PT Sans"/>
                <a:cs typeface="PT Sans"/>
                <a:sym typeface="PT Sans"/>
              </a:rPr>
              <a:t>Hough transform </a:t>
            </a:r>
            <a:r>
              <a:rPr b="0" i="0" lang="en-US" sz="1200" u="none" cap="none" strike="noStrike">
                <a:solidFill>
                  <a:schemeClr val="accent5"/>
                </a:solidFill>
                <a:latin typeface="PT Sans"/>
                <a:ea typeface="PT Sans"/>
                <a:cs typeface="PT Sans"/>
                <a:sym typeface="PT Sans"/>
              </a:rPr>
              <a:t>as well as the </a:t>
            </a:r>
            <a:r>
              <a:rPr b="1" i="0" lang="en-US" sz="1200" u="none" cap="none" strike="noStrike">
                <a:solidFill>
                  <a:schemeClr val="accent5"/>
                </a:solidFill>
                <a:latin typeface="PT Sans"/>
                <a:ea typeface="PT Sans"/>
                <a:cs typeface="PT Sans"/>
                <a:sym typeface="PT Sans"/>
              </a:rPr>
              <a:t>Sobel edge detection</a:t>
            </a:r>
            <a:r>
              <a:rPr b="0" i="0" lang="en-US" sz="1200" u="none" cap="none" strike="noStrike">
                <a:solidFill>
                  <a:schemeClr val="accent5"/>
                </a:solidFill>
                <a:latin typeface="PT Sans"/>
                <a:ea typeface="PT Sans"/>
                <a:cs typeface="PT Sans"/>
                <a:sym typeface="PT Sans"/>
              </a:rPr>
              <a:t> algorithm.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1"/>
          <p:cNvSpPr txBox="1"/>
          <p:nvPr>
            <p:ph type="title"/>
          </p:nvPr>
        </p:nvSpPr>
        <p:spPr>
          <a:xfrm>
            <a:off x="518895" y="2416854"/>
            <a:ext cx="822035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3200"/>
              <a:t>Automatic Emergency Braking (AEB)</a:t>
            </a:r>
            <a:endParaRPr sz="3200">
              <a:solidFill>
                <a:schemeClr val="accent2"/>
              </a:solidFill>
            </a:endParaRPr>
          </a:p>
        </p:txBody>
      </p:sp>
      <p:sp>
        <p:nvSpPr>
          <p:cNvPr id="1399" name="Google Shape;1399;p11"/>
          <p:cNvSpPr txBox="1"/>
          <p:nvPr>
            <p:ph idx="2" type="title"/>
          </p:nvPr>
        </p:nvSpPr>
        <p:spPr>
          <a:xfrm>
            <a:off x="3132450" y="1484973"/>
            <a:ext cx="28791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03</a:t>
            </a:r>
            <a:endParaRPr/>
          </a:p>
        </p:txBody>
      </p:sp>
      <p:grpSp>
        <p:nvGrpSpPr>
          <p:cNvPr id="1400" name="Google Shape;1400;p11"/>
          <p:cNvGrpSpPr/>
          <p:nvPr/>
        </p:nvGrpSpPr>
        <p:grpSpPr>
          <a:xfrm rot="-5400000">
            <a:off x="2746096" y="55862"/>
            <a:ext cx="1823016" cy="296643"/>
            <a:chOff x="7857346" y="3902355"/>
            <a:chExt cx="1823016" cy="296643"/>
          </a:xfrm>
        </p:grpSpPr>
        <p:sp>
          <p:nvSpPr>
            <p:cNvPr id="1401" name="Google Shape;1401;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7" name="Google Shape;1407;p11"/>
          <p:cNvGrpSpPr/>
          <p:nvPr/>
        </p:nvGrpSpPr>
        <p:grpSpPr>
          <a:xfrm rot="5400000">
            <a:off x="1639375" y="1028400"/>
            <a:ext cx="98902" cy="553090"/>
            <a:chOff x="4898850" y="4820550"/>
            <a:chExt cx="98902" cy="553090"/>
          </a:xfrm>
        </p:grpSpPr>
        <p:sp>
          <p:nvSpPr>
            <p:cNvPr id="1408" name="Google Shape;1408;p1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3" name="Google Shape;1413;p11"/>
          <p:cNvGrpSpPr/>
          <p:nvPr/>
        </p:nvGrpSpPr>
        <p:grpSpPr>
          <a:xfrm>
            <a:off x="1609176" y="4434219"/>
            <a:ext cx="1252896" cy="51000"/>
            <a:chOff x="2915381" y="4104819"/>
            <a:chExt cx="1252896" cy="51000"/>
          </a:xfrm>
        </p:grpSpPr>
        <p:sp>
          <p:nvSpPr>
            <p:cNvPr id="1414" name="Google Shape;1414;p1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8" name="Google Shape;1428;p11"/>
          <p:cNvGrpSpPr/>
          <p:nvPr/>
        </p:nvGrpSpPr>
        <p:grpSpPr>
          <a:xfrm>
            <a:off x="5495767" y="691791"/>
            <a:ext cx="1105976" cy="133969"/>
            <a:chOff x="8183182" y="663852"/>
            <a:chExt cx="1475028" cy="178673"/>
          </a:xfrm>
        </p:grpSpPr>
        <p:grpSp>
          <p:nvGrpSpPr>
            <p:cNvPr id="1429" name="Google Shape;1429;p11"/>
            <p:cNvGrpSpPr/>
            <p:nvPr/>
          </p:nvGrpSpPr>
          <p:grpSpPr>
            <a:xfrm>
              <a:off x="8183182" y="774425"/>
              <a:ext cx="1178025" cy="68100"/>
              <a:chOff x="2024450" y="204150"/>
              <a:chExt cx="1178025" cy="68100"/>
            </a:xfrm>
          </p:grpSpPr>
          <p:sp>
            <p:nvSpPr>
              <p:cNvPr id="1430" name="Google Shape;1430;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11"/>
            <p:cNvGrpSpPr/>
            <p:nvPr/>
          </p:nvGrpSpPr>
          <p:grpSpPr>
            <a:xfrm>
              <a:off x="8480185" y="663852"/>
              <a:ext cx="1178025" cy="68100"/>
              <a:chOff x="2024450" y="204150"/>
              <a:chExt cx="1178025" cy="68100"/>
            </a:xfrm>
          </p:grpSpPr>
          <p:sp>
            <p:nvSpPr>
              <p:cNvPr id="1441" name="Google Shape;1441;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51" name="Google Shape;1451;p11"/>
          <p:cNvGrpSpPr/>
          <p:nvPr/>
        </p:nvGrpSpPr>
        <p:grpSpPr>
          <a:xfrm rot="5400000">
            <a:off x="5968600" y="4273462"/>
            <a:ext cx="98902" cy="553090"/>
            <a:chOff x="4898850" y="4820550"/>
            <a:chExt cx="98902" cy="553090"/>
          </a:xfrm>
        </p:grpSpPr>
        <p:sp>
          <p:nvSpPr>
            <p:cNvPr id="1452" name="Google Shape;1452;p1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2"/>
          <p:cNvSpPr txBox="1"/>
          <p:nvPr>
            <p:ph type="title"/>
          </p:nvPr>
        </p:nvSpPr>
        <p:spPr>
          <a:xfrm>
            <a:off x="713100" y="1723050"/>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2"/>
                </a:solidFill>
              </a:rPr>
              <a:t>What is it?</a:t>
            </a:r>
            <a:endParaRPr>
              <a:solidFill>
                <a:schemeClr val="accent2"/>
              </a:solidFill>
            </a:endParaRPr>
          </a:p>
        </p:txBody>
      </p:sp>
      <p:sp>
        <p:nvSpPr>
          <p:cNvPr id="1462" name="Google Shape;1462;p12"/>
          <p:cNvSpPr txBox="1"/>
          <p:nvPr>
            <p:ph idx="1" type="subTitle"/>
          </p:nvPr>
        </p:nvSpPr>
        <p:spPr>
          <a:xfrm>
            <a:off x="713100" y="2366050"/>
            <a:ext cx="3391068" cy="152426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Automatic Emergency Braking (AEB) is a system that applies the brakes to their maximum to avoid a stopped car ahead or a car turning in front of the driver.</a:t>
            </a:r>
            <a:endParaRPr/>
          </a:p>
        </p:txBody>
      </p:sp>
      <p:sp>
        <p:nvSpPr>
          <p:cNvPr id="1463" name="Google Shape;1463;p12"/>
          <p:cNvSpPr/>
          <p:nvPr/>
        </p:nvSpPr>
        <p:spPr>
          <a:xfrm>
            <a:off x="-1414555" y="42014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12"/>
          <p:cNvSpPr/>
          <p:nvPr/>
        </p:nvSpPr>
        <p:spPr>
          <a:xfrm>
            <a:off x="-1111455" y="39221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5" name="Google Shape;1465;p12"/>
          <p:cNvGrpSpPr/>
          <p:nvPr/>
        </p:nvGrpSpPr>
        <p:grpSpPr>
          <a:xfrm rot="5400000">
            <a:off x="2345200" y="704475"/>
            <a:ext cx="98902" cy="553090"/>
            <a:chOff x="4898850" y="4820550"/>
            <a:chExt cx="98902" cy="553090"/>
          </a:xfrm>
        </p:grpSpPr>
        <p:sp>
          <p:nvSpPr>
            <p:cNvPr id="1466" name="Google Shape;1466;p1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1" name="Google Shape;1471;p12"/>
          <p:cNvGrpSpPr/>
          <p:nvPr/>
        </p:nvGrpSpPr>
        <p:grpSpPr>
          <a:xfrm>
            <a:off x="2596239" y="3820728"/>
            <a:ext cx="883262" cy="242091"/>
            <a:chOff x="2300350" y="2601250"/>
            <a:chExt cx="2275275" cy="623625"/>
          </a:xfrm>
        </p:grpSpPr>
        <p:sp>
          <p:nvSpPr>
            <p:cNvPr id="1472" name="Google Shape;1472;p1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8" name="Google Shape;1478;p12"/>
          <p:cNvGrpSpPr/>
          <p:nvPr/>
        </p:nvGrpSpPr>
        <p:grpSpPr>
          <a:xfrm>
            <a:off x="4762192" y="4297866"/>
            <a:ext cx="1105976" cy="133969"/>
            <a:chOff x="8183182" y="663852"/>
            <a:chExt cx="1475028" cy="178673"/>
          </a:xfrm>
        </p:grpSpPr>
        <p:grpSp>
          <p:nvGrpSpPr>
            <p:cNvPr id="1479" name="Google Shape;1479;p12"/>
            <p:cNvGrpSpPr/>
            <p:nvPr/>
          </p:nvGrpSpPr>
          <p:grpSpPr>
            <a:xfrm>
              <a:off x="8183182" y="774425"/>
              <a:ext cx="1178025" cy="68100"/>
              <a:chOff x="2024450" y="204150"/>
              <a:chExt cx="1178025" cy="68100"/>
            </a:xfrm>
          </p:grpSpPr>
          <p:sp>
            <p:nvSpPr>
              <p:cNvPr id="1480" name="Google Shape;1480;p1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0" name="Google Shape;1490;p12"/>
            <p:cNvGrpSpPr/>
            <p:nvPr/>
          </p:nvGrpSpPr>
          <p:grpSpPr>
            <a:xfrm>
              <a:off x="8480185" y="663852"/>
              <a:ext cx="1178025" cy="68100"/>
              <a:chOff x="2024450" y="204150"/>
              <a:chExt cx="1178025" cy="68100"/>
            </a:xfrm>
          </p:grpSpPr>
          <p:sp>
            <p:nvSpPr>
              <p:cNvPr id="1491" name="Google Shape;1491;p1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501" name="Google Shape;1501;p12"/>
          <p:cNvPicPr preferRelativeResize="0"/>
          <p:nvPr/>
        </p:nvPicPr>
        <p:blipFill rotWithShape="1">
          <a:blip r:embed="rId3">
            <a:alphaModFix/>
          </a:blip>
          <a:srcRect b="0" l="0" r="0" t="0"/>
          <a:stretch/>
        </p:blipFill>
        <p:spPr>
          <a:xfrm>
            <a:off x="4308875" y="1299837"/>
            <a:ext cx="4688371" cy="28357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3"/>
          <p:cNvSpPr/>
          <p:nvPr/>
        </p:nvSpPr>
        <p:spPr>
          <a:xfrm>
            <a:off x="33918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3"/>
          <p:cNvSpPr/>
          <p:nvPr/>
        </p:nvSpPr>
        <p:spPr>
          <a:xfrm>
            <a:off x="60705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3"/>
          <p:cNvSpPr/>
          <p:nvPr/>
        </p:nvSpPr>
        <p:spPr>
          <a:xfrm>
            <a:off x="7131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3"/>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How does it work?</a:t>
            </a:r>
            <a:endParaRPr sz="3200">
              <a:solidFill>
                <a:schemeClr val="accent2"/>
              </a:solidFill>
            </a:endParaRPr>
          </a:p>
        </p:txBody>
      </p:sp>
      <p:sp>
        <p:nvSpPr>
          <p:cNvPr id="1510" name="Google Shape;1510;p13"/>
          <p:cNvSpPr txBox="1"/>
          <p:nvPr>
            <p:ph idx="2" type="title"/>
          </p:nvPr>
        </p:nvSpPr>
        <p:spPr>
          <a:xfrm>
            <a:off x="776550" y="1982455"/>
            <a:ext cx="22335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Always-On Scan</a:t>
            </a:r>
            <a:endParaRPr/>
          </a:p>
        </p:txBody>
      </p:sp>
      <p:sp>
        <p:nvSpPr>
          <p:cNvPr id="1511" name="Google Shape;1511;p13"/>
          <p:cNvSpPr txBox="1"/>
          <p:nvPr>
            <p:ph idx="1" type="subTitle"/>
          </p:nvPr>
        </p:nvSpPr>
        <p:spPr>
          <a:xfrm>
            <a:off x="776550" y="2484206"/>
            <a:ext cx="2233500" cy="642807"/>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1200"/>
              <a:t>The system scans the road for objects and possible hazards.</a:t>
            </a:r>
            <a:endParaRPr/>
          </a:p>
        </p:txBody>
      </p:sp>
      <p:sp>
        <p:nvSpPr>
          <p:cNvPr id="1512" name="Google Shape;1512;p13"/>
          <p:cNvSpPr txBox="1"/>
          <p:nvPr>
            <p:ph idx="3" type="title"/>
          </p:nvPr>
        </p:nvSpPr>
        <p:spPr>
          <a:xfrm>
            <a:off x="776550" y="1345282"/>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01</a:t>
            </a:r>
            <a:endParaRPr/>
          </a:p>
        </p:txBody>
      </p:sp>
      <p:sp>
        <p:nvSpPr>
          <p:cNvPr id="1513" name="Google Shape;1513;p13"/>
          <p:cNvSpPr txBox="1"/>
          <p:nvPr>
            <p:ph idx="4" type="title"/>
          </p:nvPr>
        </p:nvSpPr>
        <p:spPr>
          <a:xfrm>
            <a:off x="3471150" y="1982455"/>
            <a:ext cx="22017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Alert</a:t>
            </a:r>
            <a:endParaRPr/>
          </a:p>
        </p:txBody>
      </p:sp>
      <p:sp>
        <p:nvSpPr>
          <p:cNvPr id="1514" name="Google Shape;1514;p13"/>
          <p:cNvSpPr txBox="1"/>
          <p:nvPr>
            <p:ph idx="5" type="subTitle"/>
          </p:nvPr>
        </p:nvSpPr>
        <p:spPr>
          <a:xfrm>
            <a:off x="3468675" y="2341557"/>
            <a:ext cx="2360400" cy="110238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1200"/>
              <a:t>If collision is possible, warning tones and other visual alerts would activate to alert the driver.</a:t>
            </a:r>
            <a:endParaRPr/>
          </a:p>
        </p:txBody>
      </p:sp>
      <p:sp>
        <p:nvSpPr>
          <p:cNvPr id="1515" name="Google Shape;1515;p13"/>
          <p:cNvSpPr txBox="1"/>
          <p:nvPr>
            <p:ph idx="6" type="title"/>
          </p:nvPr>
        </p:nvSpPr>
        <p:spPr>
          <a:xfrm>
            <a:off x="34711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02</a:t>
            </a:r>
            <a:endParaRPr/>
          </a:p>
        </p:txBody>
      </p:sp>
      <p:sp>
        <p:nvSpPr>
          <p:cNvPr id="1516" name="Google Shape;1516;p13"/>
          <p:cNvSpPr txBox="1"/>
          <p:nvPr>
            <p:ph idx="7" type="title"/>
          </p:nvPr>
        </p:nvSpPr>
        <p:spPr>
          <a:xfrm>
            <a:off x="6149850" y="1982455"/>
            <a:ext cx="22017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Take Action</a:t>
            </a:r>
            <a:endParaRPr/>
          </a:p>
        </p:txBody>
      </p:sp>
      <p:sp>
        <p:nvSpPr>
          <p:cNvPr id="1517" name="Google Shape;1517;p13"/>
          <p:cNvSpPr txBox="1"/>
          <p:nvPr>
            <p:ph idx="8" type="subTitle"/>
          </p:nvPr>
        </p:nvSpPr>
        <p:spPr>
          <a:xfrm>
            <a:off x="6287700" y="2351519"/>
            <a:ext cx="2079750" cy="1039534"/>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1200"/>
              <a:t>If collision is imminent and the driver hasn’t responded, the car will automatically brake hard.</a:t>
            </a:r>
            <a:endParaRPr/>
          </a:p>
        </p:txBody>
      </p:sp>
      <p:sp>
        <p:nvSpPr>
          <p:cNvPr id="1518" name="Google Shape;1518;p13"/>
          <p:cNvSpPr txBox="1"/>
          <p:nvPr>
            <p:ph idx="9" type="title"/>
          </p:nvPr>
        </p:nvSpPr>
        <p:spPr>
          <a:xfrm>
            <a:off x="61498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03</a:t>
            </a:r>
            <a:endParaRPr/>
          </a:p>
        </p:txBody>
      </p:sp>
      <p:grpSp>
        <p:nvGrpSpPr>
          <p:cNvPr id="1519" name="Google Shape;1519;p13"/>
          <p:cNvGrpSpPr/>
          <p:nvPr/>
        </p:nvGrpSpPr>
        <p:grpSpPr>
          <a:xfrm>
            <a:off x="7812807" y="997962"/>
            <a:ext cx="1520982" cy="302065"/>
            <a:chOff x="5642557" y="-150670"/>
            <a:chExt cx="1520982" cy="302065"/>
          </a:xfrm>
        </p:grpSpPr>
        <p:sp>
          <p:nvSpPr>
            <p:cNvPr id="1520" name="Google Shape;1520;p1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25" name="Google Shape;1525;p13"/>
          <p:cNvPicPr preferRelativeResize="0"/>
          <p:nvPr/>
        </p:nvPicPr>
        <p:blipFill rotWithShape="1">
          <a:blip r:embed="rId3">
            <a:alphaModFix/>
          </a:blip>
          <a:srcRect b="0" l="0" r="0" t="0"/>
          <a:stretch/>
        </p:blipFill>
        <p:spPr>
          <a:xfrm>
            <a:off x="1010274" y="3391053"/>
            <a:ext cx="1625161" cy="1598664"/>
          </a:xfrm>
          <a:prstGeom prst="rect">
            <a:avLst/>
          </a:prstGeom>
          <a:noFill/>
          <a:ln>
            <a:noFill/>
          </a:ln>
        </p:spPr>
      </p:pic>
      <p:pic>
        <p:nvPicPr>
          <p:cNvPr id="1526" name="Google Shape;1526;p13"/>
          <p:cNvPicPr preferRelativeResize="0"/>
          <p:nvPr/>
        </p:nvPicPr>
        <p:blipFill rotWithShape="1">
          <a:blip r:embed="rId4">
            <a:alphaModFix/>
          </a:blip>
          <a:srcRect b="0" l="0" r="0" t="0"/>
          <a:stretch/>
        </p:blipFill>
        <p:spPr>
          <a:xfrm>
            <a:off x="3845198" y="3391053"/>
            <a:ext cx="1607353" cy="1598664"/>
          </a:xfrm>
          <a:prstGeom prst="rect">
            <a:avLst/>
          </a:prstGeom>
          <a:noFill/>
          <a:ln>
            <a:noFill/>
          </a:ln>
        </p:spPr>
      </p:pic>
      <p:pic>
        <p:nvPicPr>
          <p:cNvPr id="1527" name="Google Shape;1527;p13"/>
          <p:cNvPicPr preferRelativeResize="0"/>
          <p:nvPr/>
        </p:nvPicPr>
        <p:blipFill rotWithShape="1">
          <a:blip r:embed="rId5">
            <a:alphaModFix/>
          </a:blip>
          <a:srcRect b="0" l="0" r="0" t="0"/>
          <a:stretch/>
        </p:blipFill>
        <p:spPr>
          <a:xfrm>
            <a:off x="6526373" y="3391053"/>
            <a:ext cx="1607353" cy="16160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4"/>
          <p:cNvSpPr txBox="1"/>
          <p:nvPr>
            <p:ph type="title"/>
          </p:nvPr>
        </p:nvSpPr>
        <p:spPr>
          <a:xfrm>
            <a:off x="787527" y="4430467"/>
            <a:ext cx="7729151" cy="442751"/>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000">
                <a:solidFill>
                  <a:schemeClr val="accent2"/>
                </a:solidFill>
              </a:rPr>
              <a:t>Warnings provided by PRE-SAFE Brake in a typical rear-end collision situation</a:t>
            </a:r>
            <a:endParaRPr sz="2000">
              <a:solidFill>
                <a:schemeClr val="accent2"/>
              </a:solidFill>
            </a:endParaRPr>
          </a:p>
        </p:txBody>
      </p:sp>
      <p:grpSp>
        <p:nvGrpSpPr>
          <p:cNvPr id="1533" name="Google Shape;1533;p14"/>
          <p:cNvGrpSpPr/>
          <p:nvPr/>
        </p:nvGrpSpPr>
        <p:grpSpPr>
          <a:xfrm>
            <a:off x="6095131" y="1937248"/>
            <a:ext cx="883262" cy="242091"/>
            <a:chOff x="2300350" y="2601250"/>
            <a:chExt cx="2275275" cy="623625"/>
          </a:xfrm>
        </p:grpSpPr>
        <p:sp>
          <p:nvSpPr>
            <p:cNvPr id="1534" name="Google Shape;1534;p1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40" name="Google Shape;1540;p14"/>
          <p:cNvPicPr preferRelativeResize="0"/>
          <p:nvPr/>
        </p:nvPicPr>
        <p:blipFill rotWithShape="1">
          <a:blip r:embed="rId3">
            <a:alphaModFix/>
          </a:blip>
          <a:srcRect b="0" l="0" r="0" t="0"/>
          <a:stretch/>
        </p:blipFill>
        <p:spPr>
          <a:xfrm>
            <a:off x="1375624" y="235836"/>
            <a:ext cx="6392752" cy="38870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5"/>
          <p:cNvSpPr txBox="1"/>
          <p:nvPr>
            <p:ph type="title"/>
          </p:nvPr>
        </p:nvSpPr>
        <p:spPr>
          <a:xfrm>
            <a:off x="507319" y="557406"/>
            <a:ext cx="7729151" cy="442751"/>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800">
                <a:solidFill>
                  <a:schemeClr val="accent5"/>
                </a:solidFill>
              </a:rPr>
              <a:t>Collision Mitigation Phases</a:t>
            </a:r>
            <a:endParaRPr sz="2800">
              <a:solidFill>
                <a:schemeClr val="accent5"/>
              </a:solidFill>
            </a:endParaRPr>
          </a:p>
        </p:txBody>
      </p:sp>
      <p:grpSp>
        <p:nvGrpSpPr>
          <p:cNvPr id="1546" name="Google Shape;1546;p15"/>
          <p:cNvGrpSpPr/>
          <p:nvPr/>
        </p:nvGrpSpPr>
        <p:grpSpPr>
          <a:xfrm>
            <a:off x="6095131" y="1937248"/>
            <a:ext cx="883262" cy="242091"/>
            <a:chOff x="2300350" y="2601250"/>
            <a:chExt cx="2275275" cy="623625"/>
          </a:xfrm>
        </p:grpSpPr>
        <p:sp>
          <p:nvSpPr>
            <p:cNvPr id="1547" name="Google Shape;1547;p1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53" name="Google Shape;1553;p15"/>
          <p:cNvPicPr preferRelativeResize="0"/>
          <p:nvPr/>
        </p:nvPicPr>
        <p:blipFill rotWithShape="1">
          <a:blip r:embed="rId3">
            <a:alphaModFix/>
          </a:blip>
          <a:srcRect b="0" l="0" r="0" t="0"/>
          <a:stretch/>
        </p:blipFill>
        <p:spPr>
          <a:xfrm>
            <a:off x="907525" y="1312521"/>
            <a:ext cx="7328945" cy="33285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6"/>
          <p:cNvSpPr txBox="1"/>
          <p:nvPr>
            <p:ph type="title"/>
          </p:nvPr>
        </p:nvSpPr>
        <p:spPr>
          <a:xfrm>
            <a:off x="785704" y="528219"/>
            <a:ext cx="7729151" cy="442751"/>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800">
                <a:solidFill>
                  <a:schemeClr val="accent5"/>
                </a:solidFill>
              </a:rPr>
              <a:t>Forward Obstacle Assistance System</a:t>
            </a:r>
            <a:endParaRPr sz="2800">
              <a:solidFill>
                <a:schemeClr val="accent5"/>
              </a:solidFill>
            </a:endParaRPr>
          </a:p>
        </p:txBody>
      </p:sp>
      <p:grpSp>
        <p:nvGrpSpPr>
          <p:cNvPr id="1559" name="Google Shape;1559;p16"/>
          <p:cNvGrpSpPr/>
          <p:nvPr/>
        </p:nvGrpSpPr>
        <p:grpSpPr>
          <a:xfrm>
            <a:off x="6095131" y="1937248"/>
            <a:ext cx="883262" cy="242091"/>
            <a:chOff x="2300350" y="2601250"/>
            <a:chExt cx="2275275" cy="623625"/>
          </a:xfrm>
        </p:grpSpPr>
        <p:sp>
          <p:nvSpPr>
            <p:cNvPr id="1560" name="Google Shape;1560;p1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66" name="Google Shape;1566;p16"/>
          <p:cNvPicPr preferRelativeResize="0"/>
          <p:nvPr/>
        </p:nvPicPr>
        <p:blipFill rotWithShape="1">
          <a:blip r:embed="rId3">
            <a:alphaModFix/>
          </a:blip>
          <a:srcRect b="0" l="0" r="0" t="0"/>
          <a:stretch/>
        </p:blipFill>
        <p:spPr>
          <a:xfrm>
            <a:off x="680896" y="1156647"/>
            <a:ext cx="7782208" cy="34294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7"/>
          <p:cNvSpPr txBox="1"/>
          <p:nvPr>
            <p:ph type="title"/>
          </p:nvPr>
        </p:nvSpPr>
        <p:spPr>
          <a:xfrm>
            <a:off x="450056" y="546555"/>
            <a:ext cx="8243887"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2400"/>
              <a:t>AEB Implementation using Deep Learning</a:t>
            </a:r>
            <a:endParaRPr sz="2400">
              <a:solidFill>
                <a:schemeClr val="accent2"/>
              </a:solidFill>
            </a:endParaRPr>
          </a:p>
        </p:txBody>
      </p:sp>
      <p:sp>
        <p:nvSpPr>
          <p:cNvPr id="1572" name="Google Shape;1572;p17"/>
          <p:cNvSpPr txBox="1"/>
          <p:nvPr/>
        </p:nvSpPr>
        <p:spPr>
          <a:xfrm>
            <a:off x="452437" y="2186348"/>
            <a:ext cx="4404959" cy="27699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chemeClr val="accent5"/>
                </a:solidFill>
                <a:latin typeface="PT Sans"/>
                <a:ea typeface="PT Sans"/>
                <a:cs typeface="PT Sans"/>
                <a:sym typeface="PT Sans"/>
              </a:rPr>
              <a:t>LaneNet</a:t>
            </a:r>
            <a:endParaRPr b="1" i="0" sz="1600" u="none" cap="none" strike="noStrike">
              <a:solidFill>
                <a:schemeClr val="accent5"/>
              </a:solidFill>
              <a:latin typeface="PT Sans"/>
              <a:ea typeface="PT Sans"/>
              <a:cs typeface="PT Sans"/>
              <a:sym typeface="PT Sans"/>
            </a:endParaRPr>
          </a:p>
          <a:p>
            <a:pPr indent="0" lvl="2" marL="0" marR="0" rtl="0" algn="l">
              <a:lnSpc>
                <a:spcPct val="100000"/>
              </a:lnSpc>
              <a:spcBef>
                <a:spcPts val="0"/>
              </a:spcBef>
              <a:spcAft>
                <a:spcPts val="0"/>
              </a:spcAft>
              <a:buNone/>
            </a:pPr>
            <a:r>
              <a:rPr b="0" i="0" lang="en-US" sz="1200" u="none" cap="none" strike="noStrike">
                <a:solidFill>
                  <a:schemeClr val="accent5"/>
                </a:solidFill>
                <a:latin typeface="PT Sans"/>
                <a:ea typeface="PT Sans"/>
                <a:cs typeface="PT Sans"/>
                <a:sym typeface="PT Sans"/>
              </a:rPr>
              <a:t>LaneNet algorithm is a state of art deep convolution neural network which is used to detect lanes and is implemented using tensorflow.</a:t>
            </a:r>
            <a:endParaRPr/>
          </a:p>
          <a:p>
            <a:pPr indent="-95250" lvl="0" marL="17145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accent5"/>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chemeClr val="accent5"/>
                </a:solidFill>
                <a:latin typeface="PT Sans"/>
                <a:ea typeface="PT Sans"/>
                <a:cs typeface="PT Sans"/>
                <a:sym typeface="PT Sans"/>
              </a:rPr>
              <a:t>DeepSORT</a:t>
            </a:r>
            <a:endParaRPr b="1" i="0" sz="1200" u="none" cap="none" strike="noStrike">
              <a:solidFill>
                <a:schemeClr val="accent5"/>
              </a:solidFill>
              <a:latin typeface="PT Sans"/>
              <a:ea typeface="PT Sans"/>
              <a:cs typeface="PT Sans"/>
              <a:sym typeface="PT Sans"/>
            </a:endParaRPr>
          </a:p>
          <a:p>
            <a:pPr indent="0" lvl="0" marL="0" marR="0" rtl="0" algn="l">
              <a:lnSpc>
                <a:spcPct val="100000"/>
              </a:lnSpc>
              <a:spcBef>
                <a:spcPts val="0"/>
              </a:spcBef>
              <a:spcAft>
                <a:spcPts val="0"/>
              </a:spcAft>
              <a:buNone/>
            </a:pPr>
            <a:r>
              <a:rPr b="0" i="0" lang="en-US" sz="1200" u="none" cap="none" strike="noStrike">
                <a:solidFill>
                  <a:schemeClr val="accent5"/>
                </a:solidFill>
                <a:latin typeface="PT Sans"/>
                <a:ea typeface="PT Sans"/>
                <a:cs typeface="PT Sans"/>
                <a:sym typeface="PT Sans"/>
              </a:rPr>
              <a:t>We use YOLO v3 algorithm to perform vehicle detections. Then we take this output feed it to DeepSORT in order to create a highly accurate vehicle tracker.</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PT Sans"/>
              <a:ea typeface="PT Sans"/>
              <a:cs typeface="PT Sans"/>
              <a:sym typeface="PT Sans"/>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chemeClr val="accent5"/>
                </a:solidFill>
                <a:latin typeface="PT Sans"/>
                <a:ea typeface="PT Sans"/>
                <a:cs typeface="PT Sans"/>
                <a:sym typeface="PT Sans"/>
              </a:rPr>
              <a:t>Automatic Emergency Braking System</a:t>
            </a:r>
            <a:endParaRPr/>
          </a:p>
          <a:p>
            <a:pPr indent="0" lvl="0" marL="0" marR="0" rtl="0" algn="l">
              <a:lnSpc>
                <a:spcPct val="100000"/>
              </a:lnSpc>
              <a:spcBef>
                <a:spcPts val="0"/>
              </a:spcBef>
              <a:spcAft>
                <a:spcPts val="0"/>
              </a:spcAft>
              <a:buNone/>
            </a:pPr>
            <a:r>
              <a:rPr b="0" i="0" lang="en-US" sz="1200" u="none" cap="none" strike="noStrike">
                <a:solidFill>
                  <a:schemeClr val="accent5"/>
                </a:solidFill>
                <a:latin typeface="PT Sans"/>
                <a:ea typeface="PT Sans"/>
                <a:cs typeface="PT Sans"/>
                <a:sym typeface="PT Sans"/>
              </a:rPr>
              <a:t>This feature can sense incoming(traffic coming to ego lanes) and slow(as well as stopped) traffic ahead and urgently apply the brakes.</a:t>
            </a:r>
            <a:endParaRPr/>
          </a:p>
        </p:txBody>
      </p:sp>
      <p:sp>
        <p:nvSpPr>
          <p:cNvPr id="1573" name="Google Shape;1573;p17"/>
          <p:cNvSpPr txBox="1"/>
          <p:nvPr/>
        </p:nvSpPr>
        <p:spPr>
          <a:xfrm>
            <a:off x="452437" y="1278043"/>
            <a:ext cx="8310562"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accent5"/>
                </a:solidFill>
                <a:latin typeface="PT Sans"/>
                <a:ea typeface="PT Sans"/>
                <a:cs typeface="PT Sans"/>
                <a:sym typeface="PT Sans"/>
              </a:rPr>
              <a:t>This repository contains code for a project whose goal is to Implement Automatic Emergency Braking System using a monocular camera. This model is trained on </a:t>
            </a:r>
            <a:r>
              <a:rPr b="0" i="0" lang="en-US" sz="1200" u="sng" cap="none" strike="noStrike">
                <a:solidFill>
                  <a:schemeClr val="accent5"/>
                </a:solidFill>
                <a:latin typeface="PT Sans"/>
                <a:ea typeface="PT Sans"/>
                <a:cs typeface="PT Sans"/>
                <a:sym typeface="PT Sans"/>
                <a:hlinkClick r:id="rId3">
                  <a:extLst>
                    <a:ext uri="{A12FA001-AC4F-418D-AE19-62706E023703}">
                      <ahyp:hlinkClr val="tx"/>
                    </a:ext>
                  </a:extLst>
                </a:hlinkClick>
              </a:rPr>
              <a:t>tusimple lane dataset</a:t>
            </a:r>
            <a:r>
              <a:rPr b="0" i="0" lang="en-US" sz="1200" u="none" cap="none" strike="noStrike">
                <a:solidFill>
                  <a:schemeClr val="accent5"/>
                </a:solidFill>
                <a:latin typeface="PT Sans"/>
                <a:ea typeface="PT Sans"/>
                <a:cs typeface="PT Sans"/>
                <a:sym typeface="PT Sans"/>
              </a:rPr>
              <a:t>.</a:t>
            </a:r>
            <a:endParaRPr/>
          </a:p>
          <a:p>
            <a:pPr indent="0" lvl="0" marL="0" marR="0" rtl="0" algn="l">
              <a:lnSpc>
                <a:spcPct val="100000"/>
              </a:lnSpc>
              <a:spcBef>
                <a:spcPts val="0"/>
              </a:spcBef>
              <a:spcAft>
                <a:spcPts val="0"/>
              </a:spcAft>
              <a:buNone/>
            </a:pPr>
            <a:r>
              <a:t/>
            </a:r>
            <a:endParaRPr b="0" i="0" sz="1200" u="none" cap="none" strike="noStrike">
              <a:solidFill>
                <a:schemeClr val="accent5"/>
              </a:solidFill>
              <a:latin typeface="PT Sans"/>
              <a:ea typeface="PT Sans"/>
              <a:cs typeface="PT Sans"/>
              <a:sym typeface="PT Sans"/>
            </a:endParaRPr>
          </a:p>
          <a:p>
            <a:pPr indent="0" lvl="0" marL="0" marR="0" rtl="0" algn="l">
              <a:lnSpc>
                <a:spcPct val="100000"/>
              </a:lnSpc>
              <a:spcBef>
                <a:spcPts val="0"/>
              </a:spcBef>
              <a:spcAft>
                <a:spcPts val="0"/>
              </a:spcAft>
              <a:buNone/>
            </a:pPr>
            <a:r>
              <a:rPr b="0" i="0" lang="en-US" sz="1200" u="none" cap="none" strike="noStrike">
                <a:solidFill>
                  <a:schemeClr val="accent5"/>
                </a:solidFill>
                <a:latin typeface="PT Sans"/>
                <a:ea typeface="PT Sans"/>
                <a:cs typeface="PT Sans"/>
                <a:sym typeface="PT Sans"/>
              </a:rPr>
              <a:t>Repo Link: </a:t>
            </a:r>
            <a:r>
              <a:rPr b="0" i="0" lang="en-US" sz="1200" u="sng" cap="none" strike="noStrike">
                <a:solidFill>
                  <a:schemeClr val="accent5"/>
                </a:solidFill>
                <a:latin typeface="PT Sans"/>
                <a:ea typeface="PT Sans"/>
                <a:cs typeface="PT Sans"/>
                <a:sym typeface="PT Sans"/>
                <a:hlinkClick r:id="rId4">
                  <a:extLst>
                    <a:ext uri="{A12FA001-AC4F-418D-AE19-62706E023703}">
                      <ahyp:hlinkClr val="tx"/>
                    </a:ext>
                  </a:extLst>
                </a:hlinkClick>
              </a:rPr>
              <a:t>https://github.com/kuldeepbishnoi/Automatic-Emergency-Braking</a:t>
            </a:r>
            <a:endParaRPr b="0" i="0" sz="1200" u="none" cap="none" strike="noStrike">
              <a:solidFill>
                <a:schemeClr val="accent5"/>
              </a:solidFill>
              <a:latin typeface="PT Sans"/>
              <a:ea typeface="PT Sans"/>
              <a:cs typeface="PT Sans"/>
              <a:sym typeface="PT Sans"/>
            </a:endParaRPr>
          </a:p>
        </p:txBody>
      </p:sp>
      <p:pic>
        <p:nvPicPr>
          <p:cNvPr id="1574" name="Google Shape;1574;p17"/>
          <p:cNvPicPr preferRelativeResize="0"/>
          <p:nvPr/>
        </p:nvPicPr>
        <p:blipFill rotWithShape="1">
          <a:blip r:embed="rId5">
            <a:alphaModFix/>
          </a:blip>
          <a:srcRect b="0" l="0" r="0" t="0"/>
          <a:stretch/>
        </p:blipFill>
        <p:spPr>
          <a:xfrm>
            <a:off x="4857396" y="2267828"/>
            <a:ext cx="3995796" cy="22476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8"/>
          <p:cNvSpPr txBox="1"/>
          <p:nvPr>
            <p:ph type="title"/>
          </p:nvPr>
        </p:nvSpPr>
        <p:spPr>
          <a:xfrm>
            <a:off x="334800" y="2405673"/>
            <a:ext cx="8442251" cy="793337"/>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3600"/>
              <a:t>Rear Cross Traffic Alert (RCTA)</a:t>
            </a:r>
            <a:endParaRPr sz="3600">
              <a:solidFill>
                <a:schemeClr val="accent2"/>
              </a:solidFill>
            </a:endParaRPr>
          </a:p>
        </p:txBody>
      </p:sp>
      <p:sp>
        <p:nvSpPr>
          <p:cNvPr id="1580" name="Google Shape;1580;p18"/>
          <p:cNvSpPr txBox="1"/>
          <p:nvPr>
            <p:ph idx="2" type="title"/>
          </p:nvPr>
        </p:nvSpPr>
        <p:spPr>
          <a:xfrm>
            <a:off x="3132450" y="1484973"/>
            <a:ext cx="28791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04</a:t>
            </a:r>
            <a:endParaRPr/>
          </a:p>
        </p:txBody>
      </p:sp>
      <p:grpSp>
        <p:nvGrpSpPr>
          <p:cNvPr id="1581" name="Google Shape;1581;p18"/>
          <p:cNvGrpSpPr/>
          <p:nvPr/>
        </p:nvGrpSpPr>
        <p:grpSpPr>
          <a:xfrm rot="-5400000">
            <a:off x="2746096" y="55862"/>
            <a:ext cx="1823016" cy="296643"/>
            <a:chOff x="7857346" y="3902355"/>
            <a:chExt cx="1823016" cy="296643"/>
          </a:xfrm>
        </p:grpSpPr>
        <p:sp>
          <p:nvSpPr>
            <p:cNvPr id="1582" name="Google Shape;1582;p1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8" name="Google Shape;1588;p18"/>
          <p:cNvGrpSpPr/>
          <p:nvPr/>
        </p:nvGrpSpPr>
        <p:grpSpPr>
          <a:xfrm rot="5400000">
            <a:off x="1639375" y="1028400"/>
            <a:ext cx="98902" cy="553090"/>
            <a:chOff x="4898850" y="4820550"/>
            <a:chExt cx="98902" cy="553090"/>
          </a:xfrm>
        </p:grpSpPr>
        <p:sp>
          <p:nvSpPr>
            <p:cNvPr id="1589" name="Google Shape;1589;p1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4" name="Google Shape;1594;p18"/>
          <p:cNvGrpSpPr/>
          <p:nvPr/>
        </p:nvGrpSpPr>
        <p:grpSpPr>
          <a:xfrm>
            <a:off x="1609176" y="4434219"/>
            <a:ext cx="1252896" cy="51000"/>
            <a:chOff x="2915381" y="4104819"/>
            <a:chExt cx="1252896" cy="51000"/>
          </a:xfrm>
        </p:grpSpPr>
        <p:sp>
          <p:nvSpPr>
            <p:cNvPr id="1595" name="Google Shape;1595;p18"/>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8"/>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8"/>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8"/>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8"/>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8"/>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8"/>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8"/>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8"/>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8"/>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8"/>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8"/>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8"/>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8"/>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9" name="Google Shape;1609;p18"/>
          <p:cNvGrpSpPr/>
          <p:nvPr/>
        </p:nvGrpSpPr>
        <p:grpSpPr>
          <a:xfrm>
            <a:off x="5495767" y="691791"/>
            <a:ext cx="1105976" cy="133969"/>
            <a:chOff x="8183182" y="663852"/>
            <a:chExt cx="1475028" cy="178673"/>
          </a:xfrm>
        </p:grpSpPr>
        <p:grpSp>
          <p:nvGrpSpPr>
            <p:cNvPr id="1610" name="Google Shape;1610;p18"/>
            <p:cNvGrpSpPr/>
            <p:nvPr/>
          </p:nvGrpSpPr>
          <p:grpSpPr>
            <a:xfrm>
              <a:off x="8183182" y="774425"/>
              <a:ext cx="1178025" cy="68100"/>
              <a:chOff x="2024450" y="204150"/>
              <a:chExt cx="1178025" cy="68100"/>
            </a:xfrm>
          </p:grpSpPr>
          <p:sp>
            <p:nvSpPr>
              <p:cNvPr id="1611" name="Google Shape;1611;p1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1" name="Google Shape;1621;p18"/>
            <p:cNvGrpSpPr/>
            <p:nvPr/>
          </p:nvGrpSpPr>
          <p:grpSpPr>
            <a:xfrm>
              <a:off x="8480185" y="663852"/>
              <a:ext cx="1178025" cy="68100"/>
              <a:chOff x="2024450" y="204150"/>
              <a:chExt cx="1178025" cy="68100"/>
            </a:xfrm>
          </p:grpSpPr>
          <p:sp>
            <p:nvSpPr>
              <p:cNvPr id="1622" name="Google Shape;1622;p1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32" name="Google Shape;1632;p18"/>
          <p:cNvGrpSpPr/>
          <p:nvPr/>
        </p:nvGrpSpPr>
        <p:grpSpPr>
          <a:xfrm rot="5400000">
            <a:off x="5968600" y="4273462"/>
            <a:ext cx="98902" cy="553090"/>
            <a:chOff x="4898850" y="4820550"/>
            <a:chExt cx="98902" cy="553090"/>
          </a:xfrm>
        </p:grpSpPr>
        <p:sp>
          <p:nvSpPr>
            <p:cNvPr id="1633" name="Google Shape;1633;p1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9"/>
          <p:cNvSpPr txBox="1"/>
          <p:nvPr>
            <p:ph type="title"/>
          </p:nvPr>
        </p:nvSpPr>
        <p:spPr>
          <a:xfrm>
            <a:off x="713100" y="1723050"/>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2"/>
                </a:solidFill>
              </a:rPr>
              <a:t>What is it?</a:t>
            </a:r>
            <a:endParaRPr>
              <a:solidFill>
                <a:schemeClr val="accent2"/>
              </a:solidFill>
            </a:endParaRPr>
          </a:p>
        </p:txBody>
      </p:sp>
      <p:sp>
        <p:nvSpPr>
          <p:cNvPr id="1643" name="Google Shape;1643;p19"/>
          <p:cNvSpPr txBox="1"/>
          <p:nvPr>
            <p:ph idx="1" type="subTitle"/>
          </p:nvPr>
        </p:nvSpPr>
        <p:spPr>
          <a:xfrm>
            <a:off x="713099" y="2366050"/>
            <a:ext cx="4654967" cy="152426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Rear Cross Traffic Alert is designed to help the driver back out of spaces where they may not see approaching traffic, as sometimes happens in parking lots. Rear cross traffic alert monitors two areas behind the driver for vehicles approaching from the right or left.</a:t>
            </a:r>
            <a:endParaRPr/>
          </a:p>
        </p:txBody>
      </p:sp>
      <p:sp>
        <p:nvSpPr>
          <p:cNvPr id="1644" name="Google Shape;1644;p19"/>
          <p:cNvSpPr/>
          <p:nvPr/>
        </p:nvSpPr>
        <p:spPr>
          <a:xfrm>
            <a:off x="-1414555" y="42014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9"/>
          <p:cNvSpPr/>
          <p:nvPr/>
        </p:nvSpPr>
        <p:spPr>
          <a:xfrm>
            <a:off x="-1111455" y="39221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6" name="Google Shape;1646;p19"/>
          <p:cNvGrpSpPr/>
          <p:nvPr/>
        </p:nvGrpSpPr>
        <p:grpSpPr>
          <a:xfrm rot="5400000">
            <a:off x="2345200" y="704475"/>
            <a:ext cx="98902" cy="553090"/>
            <a:chOff x="4898850" y="4820550"/>
            <a:chExt cx="98902" cy="553090"/>
          </a:xfrm>
        </p:grpSpPr>
        <p:sp>
          <p:nvSpPr>
            <p:cNvPr id="1647" name="Google Shape;1647;p1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2" name="Google Shape;1652;p19"/>
          <p:cNvGrpSpPr/>
          <p:nvPr/>
        </p:nvGrpSpPr>
        <p:grpSpPr>
          <a:xfrm>
            <a:off x="2596239" y="3820728"/>
            <a:ext cx="883262" cy="242091"/>
            <a:chOff x="2300350" y="2601250"/>
            <a:chExt cx="2275275" cy="623625"/>
          </a:xfrm>
        </p:grpSpPr>
        <p:sp>
          <p:nvSpPr>
            <p:cNvPr id="1653" name="Google Shape;1653;p1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9" name="Google Shape;1659;p19"/>
          <p:cNvGrpSpPr/>
          <p:nvPr/>
        </p:nvGrpSpPr>
        <p:grpSpPr>
          <a:xfrm>
            <a:off x="4762192" y="4297866"/>
            <a:ext cx="1105976" cy="133969"/>
            <a:chOff x="8183182" y="663852"/>
            <a:chExt cx="1475028" cy="178673"/>
          </a:xfrm>
        </p:grpSpPr>
        <p:grpSp>
          <p:nvGrpSpPr>
            <p:cNvPr id="1660" name="Google Shape;1660;p19"/>
            <p:cNvGrpSpPr/>
            <p:nvPr/>
          </p:nvGrpSpPr>
          <p:grpSpPr>
            <a:xfrm>
              <a:off x="8183182" y="774425"/>
              <a:ext cx="1178025" cy="68100"/>
              <a:chOff x="2024450" y="204150"/>
              <a:chExt cx="1178025" cy="68100"/>
            </a:xfrm>
          </p:grpSpPr>
          <p:sp>
            <p:nvSpPr>
              <p:cNvPr id="1661" name="Google Shape;1661;p1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1" name="Google Shape;1671;p19"/>
            <p:cNvGrpSpPr/>
            <p:nvPr/>
          </p:nvGrpSpPr>
          <p:grpSpPr>
            <a:xfrm>
              <a:off x="8480185" y="663852"/>
              <a:ext cx="1178025" cy="68100"/>
              <a:chOff x="2024450" y="204150"/>
              <a:chExt cx="1178025" cy="68100"/>
            </a:xfrm>
          </p:grpSpPr>
          <p:sp>
            <p:nvSpPr>
              <p:cNvPr id="1672" name="Google Shape;1672;p1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682" name="Google Shape;1682;p19"/>
          <p:cNvPicPr preferRelativeResize="0"/>
          <p:nvPr/>
        </p:nvPicPr>
        <p:blipFill rotWithShape="1">
          <a:blip r:embed="rId3">
            <a:alphaModFix/>
          </a:blip>
          <a:srcRect b="0" l="0" r="0" t="0"/>
          <a:stretch/>
        </p:blipFill>
        <p:spPr>
          <a:xfrm>
            <a:off x="5472760" y="2041448"/>
            <a:ext cx="3336058" cy="184074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2"/>
          <p:cNvSpPr txBox="1"/>
          <p:nvPr>
            <p:ph type="title"/>
          </p:nvPr>
        </p:nvSpPr>
        <p:spPr>
          <a:xfrm>
            <a:off x="1777882" y="101077"/>
            <a:ext cx="6834942" cy="509086"/>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2400">
                <a:solidFill>
                  <a:schemeClr val="accent2"/>
                </a:solidFill>
              </a:rPr>
              <a:t>ADAS</a:t>
            </a:r>
            <a:r>
              <a:rPr lang="en-US" sz="2400"/>
              <a:t> in Modern Autonomous Vehicles</a:t>
            </a:r>
            <a:endParaRPr sz="2400">
              <a:solidFill>
                <a:schemeClr val="accent2"/>
              </a:solidFill>
            </a:endParaRPr>
          </a:p>
        </p:txBody>
      </p:sp>
      <p:sp>
        <p:nvSpPr>
          <p:cNvPr id="1055" name="Google Shape;1055;p2"/>
          <p:cNvSpPr/>
          <p:nvPr/>
        </p:nvSpPr>
        <p:spPr>
          <a:xfrm>
            <a:off x="-1414555" y="42014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
          <p:cNvSpPr/>
          <p:nvPr/>
        </p:nvSpPr>
        <p:spPr>
          <a:xfrm>
            <a:off x="-1111455" y="39221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7" name="Google Shape;1057;p2"/>
          <p:cNvGrpSpPr/>
          <p:nvPr/>
        </p:nvGrpSpPr>
        <p:grpSpPr>
          <a:xfrm rot="10800000">
            <a:off x="7471439" y="3616978"/>
            <a:ext cx="883262" cy="242091"/>
            <a:chOff x="2300350" y="2601250"/>
            <a:chExt cx="2275275" cy="623625"/>
          </a:xfrm>
        </p:grpSpPr>
        <p:sp>
          <p:nvSpPr>
            <p:cNvPr id="1058" name="Google Shape;1058;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4" name="Google Shape;1064;p2"/>
          <p:cNvGrpSpPr/>
          <p:nvPr/>
        </p:nvGrpSpPr>
        <p:grpSpPr>
          <a:xfrm rot="5400000">
            <a:off x="2345200" y="704475"/>
            <a:ext cx="98902" cy="553090"/>
            <a:chOff x="4898850" y="4820550"/>
            <a:chExt cx="98902" cy="553090"/>
          </a:xfrm>
        </p:grpSpPr>
        <p:sp>
          <p:nvSpPr>
            <p:cNvPr id="1065" name="Google Shape;1065;p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0" name="Google Shape;1070;p2"/>
          <p:cNvGrpSpPr/>
          <p:nvPr/>
        </p:nvGrpSpPr>
        <p:grpSpPr>
          <a:xfrm>
            <a:off x="2596239" y="3820728"/>
            <a:ext cx="883262" cy="242091"/>
            <a:chOff x="2300350" y="2601250"/>
            <a:chExt cx="2275275" cy="623625"/>
          </a:xfrm>
        </p:grpSpPr>
        <p:sp>
          <p:nvSpPr>
            <p:cNvPr id="1071" name="Google Shape;1071;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7" name="Google Shape;1077;p2"/>
          <p:cNvGrpSpPr/>
          <p:nvPr/>
        </p:nvGrpSpPr>
        <p:grpSpPr>
          <a:xfrm>
            <a:off x="4762192" y="4297866"/>
            <a:ext cx="1105976" cy="133969"/>
            <a:chOff x="8183182" y="663852"/>
            <a:chExt cx="1475028" cy="178673"/>
          </a:xfrm>
        </p:grpSpPr>
        <p:grpSp>
          <p:nvGrpSpPr>
            <p:cNvPr id="1078" name="Google Shape;1078;p2"/>
            <p:cNvGrpSpPr/>
            <p:nvPr/>
          </p:nvGrpSpPr>
          <p:grpSpPr>
            <a:xfrm>
              <a:off x="8183182" y="774425"/>
              <a:ext cx="1178025" cy="68100"/>
              <a:chOff x="2024450" y="204150"/>
              <a:chExt cx="1178025" cy="68100"/>
            </a:xfrm>
          </p:grpSpPr>
          <p:sp>
            <p:nvSpPr>
              <p:cNvPr id="1079" name="Google Shape;1079;p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9" name="Google Shape;1089;p2"/>
            <p:cNvGrpSpPr/>
            <p:nvPr/>
          </p:nvGrpSpPr>
          <p:grpSpPr>
            <a:xfrm>
              <a:off x="8480185" y="663852"/>
              <a:ext cx="1178025" cy="68100"/>
              <a:chOff x="2024450" y="204150"/>
              <a:chExt cx="1178025" cy="68100"/>
            </a:xfrm>
          </p:grpSpPr>
          <p:sp>
            <p:nvSpPr>
              <p:cNvPr id="1090" name="Google Shape;1090;p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100" name="Google Shape;1100;p2"/>
          <p:cNvPicPr preferRelativeResize="0"/>
          <p:nvPr/>
        </p:nvPicPr>
        <p:blipFill rotWithShape="1">
          <a:blip r:embed="rId3">
            <a:alphaModFix/>
          </a:blip>
          <a:srcRect b="0" l="0" r="0" t="0"/>
          <a:stretch/>
        </p:blipFill>
        <p:spPr>
          <a:xfrm>
            <a:off x="1026464" y="613490"/>
            <a:ext cx="7471456" cy="42798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20"/>
          <p:cNvSpPr/>
          <p:nvPr/>
        </p:nvSpPr>
        <p:spPr>
          <a:xfrm>
            <a:off x="5763543" y="2718301"/>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0"/>
          <p:cNvSpPr/>
          <p:nvPr/>
        </p:nvSpPr>
        <p:spPr>
          <a:xfrm>
            <a:off x="1576179" y="4515002"/>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0"/>
          <p:cNvSpPr txBox="1"/>
          <p:nvPr>
            <p:ph idx="4" type="title"/>
          </p:nvPr>
        </p:nvSpPr>
        <p:spPr>
          <a:xfrm>
            <a:off x="713100" y="346870"/>
            <a:ext cx="7717800" cy="572700"/>
          </a:xfrm>
          <a:prstGeom prst="rect">
            <a:avLst/>
          </a:prstGeom>
          <a:noFill/>
          <a:ln>
            <a:noFill/>
          </a:ln>
          <a:effectLst>
            <a:outerShdw blurRad="142875" rotWithShape="0" algn="bl">
              <a:schemeClr val="accent2">
                <a:alpha val="49803"/>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How does it work?</a:t>
            </a:r>
            <a:endParaRPr/>
          </a:p>
        </p:txBody>
      </p:sp>
      <p:sp>
        <p:nvSpPr>
          <p:cNvPr id="1690" name="Google Shape;1690;p20"/>
          <p:cNvSpPr txBox="1"/>
          <p:nvPr>
            <p:ph type="title"/>
          </p:nvPr>
        </p:nvSpPr>
        <p:spPr>
          <a:xfrm>
            <a:off x="1608753" y="4603144"/>
            <a:ext cx="2265324"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Sensor Monitoring</a:t>
            </a:r>
            <a:endParaRPr/>
          </a:p>
        </p:txBody>
      </p:sp>
      <p:sp>
        <p:nvSpPr>
          <p:cNvPr id="1691" name="Google Shape;1691;p20"/>
          <p:cNvSpPr txBox="1"/>
          <p:nvPr>
            <p:ph idx="1" type="subTitle"/>
          </p:nvPr>
        </p:nvSpPr>
        <p:spPr>
          <a:xfrm>
            <a:off x="728146" y="1059996"/>
            <a:ext cx="3944467" cy="153727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t>Sensors are located at each side of the vehicle near the rear bumper and look like buttons. Typically, the rear cross traffic alert will use the same sensors as a blind spot monitoring system.</a:t>
            </a:r>
            <a:endParaRPr/>
          </a:p>
        </p:txBody>
      </p:sp>
      <p:sp>
        <p:nvSpPr>
          <p:cNvPr id="1692" name="Google Shape;1692;p20"/>
          <p:cNvSpPr txBox="1"/>
          <p:nvPr>
            <p:ph idx="2" type="title"/>
          </p:nvPr>
        </p:nvSpPr>
        <p:spPr>
          <a:xfrm>
            <a:off x="6000843" y="2781290"/>
            <a:ext cx="1885800"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Warning</a:t>
            </a:r>
            <a:endParaRPr/>
          </a:p>
        </p:txBody>
      </p:sp>
      <p:sp>
        <p:nvSpPr>
          <p:cNvPr id="1693" name="Google Shape;1693;p20"/>
          <p:cNvSpPr txBox="1"/>
          <p:nvPr>
            <p:ph idx="3" type="subTitle"/>
          </p:nvPr>
        </p:nvSpPr>
        <p:spPr>
          <a:xfrm>
            <a:off x="4960504" y="3201249"/>
            <a:ext cx="3991700" cy="130509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t>The RCTA system will alert the driver when other vehicles are detected near or in the backing path. Once the rear end of the vehicle is beyond adjacent objects and vehicles, the rear cross traffic alert system will then have a clear view of traffic approaching from the left or right.</a:t>
            </a:r>
            <a:endParaRPr/>
          </a:p>
        </p:txBody>
      </p:sp>
      <p:grpSp>
        <p:nvGrpSpPr>
          <p:cNvPr id="1694" name="Google Shape;1694;p20"/>
          <p:cNvGrpSpPr/>
          <p:nvPr/>
        </p:nvGrpSpPr>
        <p:grpSpPr>
          <a:xfrm>
            <a:off x="7812807" y="883512"/>
            <a:ext cx="1520982" cy="302065"/>
            <a:chOff x="5642557" y="-150670"/>
            <a:chExt cx="1520982" cy="302065"/>
          </a:xfrm>
        </p:grpSpPr>
        <p:sp>
          <p:nvSpPr>
            <p:cNvPr id="1695" name="Google Shape;1695;p2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2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0" name="Google Shape;1700;p20"/>
          <p:cNvGrpSpPr/>
          <p:nvPr/>
        </p:nvGrpSpPr>
        <p:grpSpPr>
          <a:xfrm flipH="1">
            <a:off x="4657567" y="4577991"/>
            <a:ext cx="1105976" cy="133969"/>
            <a:chOff x="8183182" y="663852"/>
            <a:chExt cx="1475028" cy="178673"/>
          </a:xfrm>
        </p:grpSpPr>
        <p:grpSp>
          <p:nvGrpSpPr>
            <p:cNvPr id="1701" name="Google Shape;1701;p20"/>
            <p:cNvGrpSpPr/>
            <p:nvPr/>
          </p:nvGrpSpPr>
          <p:grpSpPr>
            <a:xfrm>
              <a:off x="8183182" y="774425"/>
              <a:ext cx="1178025" cy="68100"/>
              <a:chOff x="2024450" y="204150"/>
              <a:chExt cx="1178025" cy="68100"/>
            </a:xfrm>
          </p:grpSpPr>
          <p:sp>
            <p:nvSpPr>
              <p:cNvPr id="1702" name="Google Shape;1702;p2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2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2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2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2" name="Google Shape;1712;p20"/>
            <p:cNvGrpSpPr/>
            <p:nvPr/>
          </p:nvGrpSpPr>
          <p:grpSpPr>
            <a:xfrm>
              <a:off x="8480185" y="663852"/>
              <a:ext cx="1178025" cy="68100"/>
              <a:chOff x="2024450" y="204150"/>
              <a:chExt cx="1178025" cy="68100"/>
            </a:xfrm>
          </p:grpSpPr>
          <p:sp>
            <p:nvSpPr>
              <p:cNvPr id="1713" name="Google Shape;1713;p2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2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2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23" name="Google Shape;1723;p20"/>
          <p:cNvGrpSpPr/>
          <p:nvPr/>
        </p:nvGrpSpPr>
        <p:grpSpPr>
          <a:xfrm rot="5400000">
            <a:off x="1851650" y="690750"/>
            <a:ext cx="98902" cy="553090"/>
            <a:chOff x="4898850" y="4820550"/>
            <a:chExt cx="98902" cy="553090"/>
          </a:xfrm>
        </p:grpSpPr>
        <p:sp>
          <p:nvSpPr>
            <p:cNvPr id="1724" name="Google Shape;1724;p2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29" name="Google Shape;1729;p20"/>
          <p:cNvPicPr preferRelativeResize="0"/>
          <p:nvPr/>
        </p:nvPicPr>
        <p:blipFill rotWithShape="1">
          <a:blip r:embed="rId3">
            <a:alphaModFix/>
          </a:blip>
          <a:srcRect b="0" l="0" r="0" t="0"/>
          <a:stretch/>
        </p:blipFill>
        <p:spPr>
          <a:xfrm>
            <a:off x="1624556" y="2407792"/>
            <a:ext cx="2309639" cy="2003686"/>
          </a:xfrm>
          <a:prstGeom prst="rect">
            <a:avLst/>
          </a:prstGeom>
          <a:noFill/>
          <a:ln>
            <a:noFill/>
          </a:ln>
        </p:spPr>
      </p:pic>
      <p:pic>
        <p:nvPicPr>
          <p:cNvPr id="1730" name="Google Shape;1730;p20"/>
          <p:cNvPicPr preferRelativeResize="0"/>
          <p:nvPr/>
        </p:nvPicPr>
        <p:blipFill rotWithShape="1">
          <a:blip r:embed="rId4">
            <a:alphaModFix/>
          </a:blip>
          <a:srcRect b="0" l="0" r="0" t="0"/>
          <a:stretch/>
        </p:blipFill>
        <p:spPr>
          <a:xfrm>
            <a:off x="4960504" y="1123692"/>
            <a:ext cx="3897818" cy="14480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1"/>
          <p:cNvSpPr/>
          <p:nvPr/>
        </p:nvSpPr>
        <p:spPr>
          <a:xfrm>
            <a:off x="1453350" y="3393677"/>
            <a:ext cx="62373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1"/>
          <p:cNvSpPr txBox="1"/>
          <p:nvPr>
            <p:ph idx="1" type="subTitle"/>
          </p:nvPr>
        </p:nvSpPr>
        <p:spPr>
          <a:xfrm>
            <a:off x="1858650" y="3415877"/>
            <a:ext cx="5426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US"/>
              <a:t>How can we implement these systems?</a:t>
            </a:r>
            <a:endParaRPr/>
          </a:p>
        </p:txBody>
      </p:sp>
      <p:sp>
        <p:nvSpPr>
          <p:cNvPr id="1737" name="Google Shape;1737;p21"/>
          <p:cNvSpPr txBox="1"/>
          <p:nvPr>
            <p:ph idx="2" type="title"/>
          </p:nvPr>
        </p:nvSpPr>
        <p:spPr>
          <a:xfrm>
            <a:off x="750977" y="1546484"/>
            <a:ext cx="7642046" cy="1843279"/>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5400">
                <a:solidFill>
                  <a:schemeClr val="accent2"/>
                </a:solidFill>
              </a:rPr>
              <a:t>ADAS Sensors &amp; Architecture</a:t>
            </a:r>
            <a:endParaRPr sz="5400"/>
          </a:p>
        </p:txBody>
      </p:sp>
      <p:grpSp>
        <p:nvGrpSpPr>
          <p:cNvPr id="1738" name="Google Shape;1738;p21"/>
          <p:cNvGrpSpPr/>
          <p:nvPr/>
        </p:nvGrpSpPr>
        <p:grpSpPr>
          <a:xfrm flipH="1" rot="5400000">
            <a:off x="5489296" y="55862"/>
            <a:ext cx="1823016" cy="296643"/>
            <a:chOff x="7857346" y="3902355"/>
            <a:chExt cx="1823016" cy="296643"/>
          </a:xfrm>
        </p:grpSpPr>
        <p:sp>
          <p:nvSpPr>
            <p:cNvPr id="1739" name="Google Shape;1739;p2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5" name="Google Shape;1745;p21"/>
          <p:cNvGrpSpPr/>
          <p:nvPr/>
        </p:nvGrpSpPr>
        <p:grpSpPr>
          <a:xfrm>
            <a:off x="1827567" y="1274816"/>
            <a:ext cx="1105976" cy="133969"/>
            <a:chOff x="8183182" y="663852"/>
            <a:chExt cx="1475028" cy="178673"/>
          </a:xfrm>
        </p:grpSpPr>
        <p:grpSp>
          <p:nvGrpSpPr>
            <p:cNvPr id="1746" name="Google Shape;1746;p21"/>
            <p:cNvGrpSpPr/>
            <p:nvPr/>
          </p:nvGrpSpPr>
          <p:grpSpPr>
            <a:xfrm>
              <a:off x="8183182" y="774425"/>
              <a:ext cx="1178025" cy="68100"/>
              <a:chOff x="2024450" y="204150"/>
              <a:chExt cx="1178025" cy="68100"/>
            </a:xfrm>
          </p:grpSpPr>
          <p:sp>
            <p:nvSpPr>
              <p:cNvPr id="1747" name="Google Shape;1747;p2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2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2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7" name="Google Shape;1757;p21"/>
            <p:cNvGrpSpPr/>
            <p:nvPr/>
          </p:nvGrpSpPr>
          <p:grpSpPr>
            <a:xfrm>
              <a:off x="8480185" y="663852"/>
              <a:ext cx="1178025" cy="68100"/>
              <a:chOff x="2024450" y="204150"/>
              <a:chExt cx="1178025" cy="68100"/>
            </a:xfrm>
          </p:grpSpPr>
          <p:sp>
            <p:nvSpPr>
              <p:cNvPr id="1758" name="Google Shape;1758;p2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68" name="Google Shape;1768;p21"/>
          <p:cNvGrpSpPr/>
          <p:nvPr/>
        </p:nvGrpSpPr>
        <p:grpSpPr>
          <a:xfrm rot="5400000">
            <a:off x="2554975" y="4127250"/>
            <a:ext cx="98902" cy="553090"/>
            <a:chOff x="4898850" y="4820550"/>
            <a:chExt cx="98902" cy="553090"/>
          </a:xfrm>
        </p:grpSpPr>
        <p:sp>
          <p:nvSpPr>
            <p:cNvPr id="1769" name="Google Shape;1769;p2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4" name="Google Shape;1774;p21"/>
          <p:cNvGrpSpPr/>
          <p:nvPr/>
        </p:nvGrpSpPr>
        <p:grpSpPr>
          <a:xfrm rot="5400000">
            <a:off x="4027600" y="367000"/>
            <a:ext cx="98902" cy="553090"/>
            <a:chOff x="4898850" y="4820550"/>
            <a:chExt cx="98902" cy="553090"/>
          </a:xfrm>
        </p:grpSpPr>
        <p:sp>
          <p:nvSpPr>
            <p:cNvPr id="1775" name="Google Shape;1775;p2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22"/>
          <p:cNvSpPr txBox="1"/>
          <p:nvPr>
            <p:ph type="title"/>
          </p:nvPr>
        </p:nvSpPr>
        <p:spPr>
          <a:xfrm>
            <a:off x="1558036" y="484585"/>
            <a:ext cx="6027927" cy="51857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2"/>
                </a:solidFill>
              </a:rPr>
              <a:t>Integrated ADAS Architecture</a:t>
            </a:r>
            <a:endParaRPr>
              <a:solidFill>
                <a:schemeClr val="accent2"/>
              </a:solidFill>
            </a:endParaRPr>
          </a:p>
        </p:txBody>
      </p:sp>
      <p:grpSp>
        <p:nvGrpSpPr>
          <p:cNvPr id="1785" name="Google Shape;1785;p22"/>
          <p:cNvGrpSpPr/>
          <p:nvPr/>
        </p:nvGrpSpPr>
        <p:grpSpPr>
          <a:xfrm>
            <a:off x="6428603" y="1768373"/>
            <a:ext cx="883262" cy="242091"/>
            <a:chOff x="2300350" y="2601250"/>
            <a:chExt cx="2275275" cy="623625"/>
          </a:xfrm>
        </p:grpSpPr>
        <p:sp>
          <p:nvSpPr>
            <p:cNvPr id="1786" name="Google Shape;1786;p2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787" name="Google Shape;1787;p2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788" name="Google Shape;1788;p2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789" name="Google Shape;1789;p2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790" name="Google Shape;1790;p2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791" name="Google Shape;1791;p2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grpSp>
      <p:sp>
        <p:nvSpPr>
          <p:cNvPr id="1792" name="Google Shape;1792;p22"/>
          <p:cNvSpPr/>
          <p:nvPr/>
        </p:nvSpPr>
        <p:spPr>
          <a:xfrm>
            <a:off x="197663" y="1525967"/>
            <a:ext cx="1053657" cy="1515531"/>
          </a:xfrm>
          <a:prstGeom prst="roundRect">
            <a:avLst>
              <a:gd fmla="val 16230"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Roboto Condensed"/>
              <a:ea typeface="Roboto Condensed"/>
              <a:cs typeface="Roboto Condensed"/>
              <a:sym typeface="Roboto Condensed"/>
            </a:endParaRPr>
          </a:p>
        </p:txBody>
      </p:sp>
      <p:sp>
        <p:nvSpPr>
          <p:cNvPr id="1793" name="Google Shape;1793;p22"/>
          <p:cNvSpPr txBox="1"/>
          <p:nvPr/>
        </p:nvSpPr>
        <p:spPr>
          <a:xfrm>
            <a:off x="323350" y="3199991"/>
            <a:ext cx="814028"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5"/>
                </a:solidFill>
                <a:latin typeface="Roboto Condensed"/>
                <a:ea typeface="Roboto Condensed"/>
                <a:cs typeface="Roboto Condensed"/>
                <a:sym typeface="Roboto Condensed"/>
              </a:rPr>
              <a:t>Display</a:t>
            </a:r>
            <a:endParaRPr b="0" i="0" sz="1400" u="none" cap="none" strike="noStrike">
              <a:solidFill>
                <a:schemeClr val="accent5"/>
              </a:solidFill>
              <a:latin typeface="Roboto Condensed"/>
              <a:ea typeface="Roboto Condensed"/>
              <a:cs typeface="Roboto Condensed"/>
              <a:sym typeface="Roboto Condensed"/>
            </a:endParaRPr>
          </a:p>
        </p:txBody>
      </p:sp>
      <p:sp>
        <p:nvSpPr>
          <p:cNvPr id="1794" name="Google Shape;1794;p22"/>
          <p:cNvSpPr/>
          <p:nvPr/>
        </p:nvSpPr>
        <p:spPr>
          <a:xfrm>
            <a:off x="4423919" y="2787998"/>
            <a:ext cx="573000" cy="253500"/>
          </a:xfrm>
          <a:prstGeom prst="leftRight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795" name="Google Shape;1795;p22"/>
          <p:cNvSpPr/>
          <p:nvPr/>
        </p:nvSpPr>
        <p:spPr>
          <a:xfrm rot="5400000">
            <a:off x="1629477" y="3032708"/>
            <a:ext cx="204024" cy="761639"/>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796" name="Google Shape;1796;p22"/>
          <p:cNvSpPr/>
          <p:nvPr/>
        </p:nvSpPr>
        <p:spPr>
          <a:xfrm>
            <a:off x="6640844" y="2788162"/>
            <a:ext cx="573000" cy="253500"/>
          </a:xfrm>
          <a:prstGeom prst="leftRight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797" name="Google Shape;1797;p22"/>
          <p:cNvSpPr txBox="1"/>
          <p:nvPr/>
        </p:nvSpPr>
        <p:spPr>
          <a:xfrm>
            <a:off x="4918530" y="4247760"/>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DRAM</a:t>
            </a:r>
            <a:endParaRPr b="1" i="0" sz="1400" u="none" cap="none" strike="noStrike">
              <a:solidFill>
                <a:schemeClr val="accent5"/>
              </a:solidFill>
              <a:latin typeface="Roboto Condensed"/>
              <a:ea typeface="Roboto Condensed"/>
              <a:cs typeface="Roboto Condensed"/>
              <a:sym typeface="Roboto Condensed"/>
            </a:endParaRPr>
          </a:p>
        </p:txBody>
      </p:sp>
      <p:grpSp>
        <p:nvGrpSpPr>
          <p:cNvPr id="1798" name="Google Shape;1798;p22"/>
          <p:cNvGrpSpPr/>
          <p:nvPr/>
        </p:nvGrpSpPr>
        <p:grpSpPr>
          <a:xfrm>
            <a:off x="5090878" y="2071907"/>
            <a:ext cx="1467411" cy="1432509"/>
            <a:chOff x="374450" y="1761350"/>
            <a:chExt cx="1698000" cy="1892100"/>
          </a:xfrm>
        </p:grpSpPr>
        <p:sp>
          <p:nvSpPr>
            <p:cNvPr id="1799" name="Google Shape;1799;p22"/>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00" name="Google Shape;1800;p22"/>
            <p:cNvSpPr txBox="1"/>
            <p:nvPr/>
          </p:nvSpPr>
          <p:spPr>
            <a:xfrm>
              <a:off x="477945" y="2269208"/>
              <a:ext cx="1461368" cy="81300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Sensor Processor</a:t>
              </a:r>
              <a:endParaRPr b="1" i="0" sz="1400" u="none" cap="none" strike="noStrike">
                <a:solidFill>
                  <a:schemeClr val="accent5"/>
                </a:solidFill>
                <a:latin typeface="Roboto Condensed"/>
                <a:ea typeface="Roboto Condensed"/>
                <a:cs typeface="Roboto Condensed"/>
                <a:sym typeface="Roboto Condensed"/>
              </a:endParaRPr>
            </a:p>
          </p:txBody>
        </p:sp>
      </p:grpSp>
      <p:grpSp>
        <p:nvGrpSpPr>
          <p:cNvPr id="1801" name="Google Shape;1801;p22"/>
          <p:cNvGrpSpPr/>
          <p:nvPr/>
        </p:nvGrpSpPr>
        <p:grpSpPr>
          <a:xfrm>
            <a:off x="7273898" y="1964691"/>
            <a:ext cx="1698000" cy="2424535"/>
            <a:chOff x="374450" y="1757180"/>
            <a:chExt cx="1698000" cy="1896270"/>
          </a:xfrm>
        </p:grpSpPr>
        <p:sp>
          <p:nvSpPr>
            <p:cNvPr id="1802" name="Google Shape;1802;p22"/>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03" name="Google Shape;1803;p22"/>
            <p:cNvSpPr txBox="1"/>
            <p:nvPr/>
          </p:nvSpPr>
          <p:spPr>
            <a:xfrm>
              <a:off x="613700" y="1757180"/>
              <a:ext cx="1203900" cy="40007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Sensors</a:t>
              </a:r>
              <a:endParaRPr b="1" i="0" sz="1400" u="none" cap="none" strike="noStrike">
                <a:solidFill>
                  <a:schemeClr val="accent5"/>
                </a:solidFill>
                <a:latin typeface="Roboto Condensed"/>
                <a:ea typeface="Roboto Condensed"/>
                <a:cs typeface="Roboto Condensed"/>
                <a:sym typeface="Roboto Condensed"/>
              </a:endParaRPr>
            </a:p>
          </p:txBody>
        </p:sp>
        <p:sp>
          <p:nvSpPr>
            <p:cNvPr id="1804" name="Google Shape;1804;p22"/>
            <p:cNvSpPr/>
            <p:nvPr/>
          </p:nvSpPr>
          <p:spPr>
            <a:xfrm>
              <a:off x="473000" y="2081618"/>
              <a:ext cx="1500900" cy="313003"/>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Camera</a:t>
              </a:r>
              <a:endParaRPr b="0" i="0" sz="1100" u="none" cap="none" strike="noStrike">
                <a:solidFill>
                  <a:schemeClr val="accent5"/>
                </a:solidFill>
                <a:latin typeface="Roboto Condensed"/>
                <a:ea typeface="Roboto Condensed"/>
                <a:cs typeface="Roboto Condensed"/>
                <a:sym typeface="Roboto Condensed"/>
              </a:endParaRPr>
            </a:p>
          </p:txBody>
        </p:sp>
        <p:sp>
          <p:nvSpPr>
            <p:cNvPr id="1805" name="Google Shape;1805;p22"/>
            <p:cNvSpPr/>
            <p:nvPr/>
          </p:nvSpPr>
          <p:spPr>
            <a:xfrm>
              <a:off x="464725" y="2443488"/>
              <a:ext cx="1500900" cy="313003"/>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LiDAR</a:t>
              </a:r>
              <a:endParaRPr b="0" i="0" sz="1100" u="none" cap="none" strike="noStrike">
                <a:solidFill>
                  <a:schemeClr val="accent5"/>
                </a:solidFill>
                <a:latin typeface="Roboto Condensed"/>
                <a:ea typeface="Roboto Condensed"/>
                <a:cs typeface="Roboto Condensed"/>
                <a:sym typeface="Roboto Condensed"/>
              </a:endParaRPr>
            </a:p>
          </p:txBody>
        </p:sp>
      </p:grpSp>
      <p:sp>
        <p:nvSpPr>
          <p:cNvPr id="1806" name="Google Shape;1806;p22"/>
          <p:cNvSpPr/>
          <p:nvPr/>
        </p:nvSpPr>
        <p:spPr>
          <a:xfrm>
            <a:off x="7362407" y="3330688"/>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Radar</a:t>
            </a:r>
            <a:endParaRPr b="0" i="0" sz="1100" u="none" cap="none" strike="noStrike">
              <a:solidFill>
                <a:schemeClr val="accent5"/>
              </a:solidFill>
              <a:latin typeface="Roboto Condensed"/>
              <a:ea typeface="Roboto Condensed"/>
              <a:cs typeface="Roboto Condensed"/>
              <a:sym typeface="Roboto Condensed"/>
            </a:endParaRPr>
          </a:p>
        </p:txBody>
      </p:sp>
      <p:sp>
        <p:nvSpPr>
          <p:cNvPr id="1807" name="Google Shape;1807;p22"/>
          <p:cNvSpPr txBox="1"/>
          <p:nvPr/>
        </p:nvSpPr>
        <p:spPr>
          <a:xfrm>
            <a:off x="6065278" y="4247760"/>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FLASH</a:t>
            </a:r>
            <a:endParaRPr b="1" i="0" sz="1400" u="none" cap="none" strike="noStrike">
              <a:solidFill>
                <a:schemeClr val="accent5"/>
              </a:solidFill>
              <a:latin typeface="Roboto Condensed"/>
              <a:ea typeface="Roboto Condensed"/>
              <a:cs typeface="Roboto Condensed"/>
              <a:sym typeface="Roboto Condensed"/>
            </a:endParaRPr>
          </a:p>
        </p:txBody>
      </p:sp>
      <p:sp>
        <p:nvSpPr>
          <p:cNvPr id="1808" name="Google Shape;1808;p22"/>
          <p:cNvSpPr/>
          <p:nvPr/>
        </p:nvSpPr>
        <p:spPr>
          <a:xfrm>
            <a:off x="6127150" y="3592875"/>
            <a:ext cx="219900" cy="566425"/>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09" name="Google Shape;1809;p22"/>
          <p:cNvSpPr/>
          <p:nvPr/>
        </p:nvSpPr>
        <p:spPr>
          <a:xfrm>
            <a:off x="5301591" y="3600070"/>
            <a:ext cx="219900" cy="566425"/>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10" name="Google Shape;1810;p22"/>
          <p:cNvSpPr txBox="1"/>
          <p:nvPr/>
        </p:nvSpPr>
        <p:spPr>
          <a:xfrm>
            <a:off x="5455597" y="3730888"/>
            <a:ext cx="4844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DDR</a:t>
            </a:r>
            <a:endParaRPr/>
          </a:p>
        </p:txBody>
      </p:sp>
      <p:sp>
        <p:nvSpPr>
          <p:cNvPr id="1811" name="Google Shape;1811;p22"/>
          <p:cNvSpPr txBox="1"/>
          <p:nvPr/>
        </p:nvSpPr>
        <p:spPr>
          <a:xfrm>
            <a:off x="6660081" y="2453285"/>
            <a:ext cx="5100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MIPI</a:t>
            </a:r>
            <a:endParaRPr/>
          </a:p>
        </p:txBody>
      </p:sp>
      <p:sp>
        <p:nvSpPr>
          <p:cNvPr id="1812" name="Google Shape;1812;p22"/>
          <p:cNvSpPr txBox="1"/>
          <p:nvPr/>
        </p:nvSpPr>
        <p:spPr>
          <a:xfrm>
            <a:off x="6354547" y="3509096"/>
            <a:ext cx="57259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QSP1</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OSP1</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xSP1</a:t>
            </a:r>
            <a:endParaRPr/>
          </a:p>
        </p:txBody>
      </p:sp>
      <p:grpSp>
        <p:nvGrpSpPr>
          <p:cNvPr id="1813" name="Google Shape;1813;p22"/>
          <p:cNvGrpSpPr/>
          <p:nvPr/>
        </p:nvGrpSpPr>
        <p:grpSpPr>
          <a:xfrm>
            <a:off x="2256944" y="2044771"/>
            <a:ext cx="2029816" cy="1515532"/>
            <a:chOff x="374450" y="1761350"/>
            <a:chExt cx="1698000" cy="1892100"/>
          </a:xfrm>
        </p:grpSpPr>
        <p:sp>
          <p:nvSpPr>
            <p:cNvPr id="1814" name="Google Shape;1814;p22"/>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15" name="Google Shape;1815;p22"/>
            <p:cNvSpPr txBox="1"/>
            <p:nvPr/>
          </p:nvSpPr>
          <p:spPr>
            <a:xfrm>
              <a:off x="508997" y="2402765"/>
              <a:ext cx="1461368" cy="78349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ADAS / AD Processor</a:t>
              </a:r>
              <a:endParaRPr b="1" i="0" sz="1400" u="none" cap="none" strike="noStrike">
                <a:solidFill>
                  <a:schemeClr val="accent5"/>
                </a:solidFill>
                <a:latin typeface="Roboto Condensed"/>
                <a:ea typeface="Roboto Condensed"/>
                <a:cs typeface="Roboto Condensed"/>
                <a:sym typeface="Roboto Condensed"/>
              </a:endParaRPr>
            </a:p>
          </p:txBody>
        </p:sp>
      </p:grpSp>
      <p:sp>
        <p:nvSpPr>
          <p:cNvPr id="1816" name="Google Shape;1816;p22"/>
          <p:cNvSpPr txBox="1"/>
          <p:nvPr/>
        </p:nvSpPr>
        <p:spPr>
          <a:xfrm>
            <a:off x="4312266" y="2453328"/>
            <a:ext cx="7777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Ethernet</a:t>
            </a:r>
            <a:endParaRPr/>
          </a:p>
        </p:txBody>
      </p:sp>
      <p:sp>
        <p:nvSpPr>
          <p:cNvPr id="1817" name="Google Shape;1817;p22"/>
          <p:cNvSpPr txBox="1"/>
          <p:nvPr/>
        </p:nvSpPr>
        <p:spPr>
          <a:xfrm>
            <a:off x="2058110" y="4518458"/>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DRAM</a:t>
            </a:r>
            <a:endParaRPr b="1" i="0" sz="1400" u="none" cap="none" strike="noStrike">
              <a:solidFill>
                <a:schemeClr val="accent5"/>
              </a:solidFill>
              <a:latin typeface="Roboto Condensed"/>
              <a:ea typeface="Roboto Condensed"/>
              <a:cs typeface="Roboto Condensed"/>
              <a:sym typeface="Roboto Condensed"/>
            </a:endParaRPr>
          </a:p>
        </p:txBody>
      </p:sp>
      <p:sp>
        <p:nvSpPr>
          <p:cNvPr id="1818" name="Google Shape;1818;p22"/>
          <p:cNvSpPr txBox="1"/>
          <p:nvPr/>
        </p:nvSpPr>
        <p:spPr>
          <a:xfrm>
            <a:off x="3413395" y="4518458"/>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FLASH</a:t>
            </a:r>
            <a:endParaRPr b="1" i="0" sz="1400" u="none" cap="none" strike="noStrike">
              <a:solidFill>
                <a:schemeClr val="accent5"/>
              </a:solidFill>
              <a:latin typeface="Roboto Condensed"/>
              <a:ea typeface="Roboto Condensed"/>
              <a:cs typeface="Roboto Condensed"/>
              <a:sym typeface="Roboto Condensed"/>
            </a:endParaRPr>
          </a:p>
        </p:txBody>
      </p:sp>
      <p:sp>
        <p:nvSpPr>
          <p:cNvPr id="1819" name="Google Shape;1819;p22"/>
          <p:cNvSpPr/>
          <p:nvPr/>
        </p:nvSpPr>
        <p:spPr>
          <a:xfrm>
            <a:off x="2441171" y="3663078"/>
            <a:ext cx="219900" cy="738664"/>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20" name="Google Shape;1820;p22"/>
          <p:cNvSpPr txBox="1"/>
          <p:nvPr/>
        </p:nvSpPr>
        <p:spPr>
          <a:xfrm>
            <a:off x="2639718" y="3689932"/>
            <a:ext cx="66877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LPDDR</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GDDR</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HBM</a:t>
            </a:r>
            <a:endParaRPr/>
          </a:p>
        </p:txBody>
      </p:sp>
      <p:sp>
        <p:nvSpPr>
          <p:cNvPr id="1821" name="Google Shape;1821;p22"/>
          <p:cNvSpPr txBox="1"/>
          <p:nvPr/>
        </p:nvSpPr>
        <p:spPr>
          <a:xfrm>
            <a:off x="3909713" y="3670048"/>
            <a:ext cx="64312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UFS</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SD</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eMMC</a:t>
            </a:r>
            <a:endParaRPr/>
          </a:p>
        </p:txBody>
      </p:sp>
      <p:sp>
        <p:nvSpPr>
          <p:cNvPr id="1822" name="Google Shape;1822;p22"/>
          <p:cNvSpPr/>
          <p:nvPr/>
        </p:nvSpPr>
        <p:spPr>
          <a:xfrm>
            <a:off x="3626109" y="3678137"/>
            <a:ext cx="219900" cy="738664"/>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23" name="Google Shape;1823;p22"/>
          <p:cNvSpPr/>
          <p:nvPr/>
        </p:nvSpPr>
        <p:spPr>
          <a:xfrm>
            <a:off x="420892" y="1597821"/>
            <a:ext cx="572169" cy="544204"/>
          </a:xfrm>
          <a:prstGeom prst="flowChartSummingJunction">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4"/>
              </a:solidFill>
              <a:latin typeface="Arial"/>
              <a:ea typeface="Arial"/>
              <a:cs typeface="Arial"/>
              <a:sym typeface="Arial"/>
            </a:endParaRPr>
          </a:p>
        </p:txBody>
      </p:sp>
      <p:sp>
        <p:nvSpPr>
          <p:cNvPr id="1824" name="Google Shape;1824;p22"/>
          <p:cNvSpPr/>
          <p:nvPr/>
        </p:nvSpPr>
        <p:spPr>
          <a:xfrm>
            <a:off x="495780" y="2484781"/>
            <a:ext cx="422392" cy="254725"/>
          </a:xfrm>
          <a:prstGeom prst="flowChartDocumen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4"/>
              </a:solidFill>
              <a:latin typeface="Arial"/>
              <a:ea typeface="Arial"/>
              <a:cs typeface="Arial"/>
              <a:sym typeface="Arial"/>
            </a:endParaRPr>
          </a:p>
        </p:txBody>
      </p:sp>
      <p:sp>
        <p:nvSpPr>
          <p:cNvPr id="1825" name="Google Shape;1825;p22"/>
          <p:cNvSpPr txBox="1"/>
          <p:nvPr/>
        </p:nvSpPr>
        <p:spPr>
          <a:xfrm>
            <a:off x="351380" y="2164493"/>
            <a:ext cx="7713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Steering</a:t>
            </a:r>
            <a:endParaRPr/>
          </a:p>
        </p:txBody>
      </p:sp>
      <p:sp>
        <p:nvSpPr>
          <p:cNvPr id="1826" name="Google Shape;1826;p22"/>
          <p:cNvSpPr txBox="1"/>
          <p:nvPr/>
        </p:nvSpPr>
        <p:spPr>
          <a:xfrm>
            <a:off x="389303" y="2718410"/>
            <a:ext cx="6703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Brakes</a:t>
            </a:r>
            <a:endParaRPr/>
          </a:p>
        </p:txBody>
      </p:sp>
      <p:sp>
        <p:nvSpPr>
          <p:cNvPr id="1827" name="Google Shape;1827;p22"/>
          <p:cNvSpPr/>
          <p:nvPr/>
        </p:nvSpPr>
        <p:spPr>
          <a:xfrm>
            <a:off x="1400199" y="2402602"/>
            <a:ext cx="761640" cy="204023"/>
          </a:xfrm>
          <a:prstGeom prst="leftRight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28" name="Google Shape;1828;p22"/>
          <p:cNvSpPr txBox="1"/>
          <p:nvPr/>
        </p:nvSpPr>
        <p:spPr>
          <a:xfrm>
            <a:off x="1484136" y="3046102"/>
            <a:ext cx="5100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MIPI</a:t>
            </a:r>
            <a:endParaRPr/>
          </a:p>
        </p:txBody>
      </p:sp>
      <p:sp>
        <p:nvSpPr>
          <p:cNvPr id="1829" name="Google Shape;1829;p22"/>
          <p:cNvSpPr/>
          <p:nvPr/>
        </p:nvSpPr>
        <p:spPr>
          <a:xfrm>
            <a:off x="513557" y="3972132"/>
            <a:ext cx="448586" cy="675707"/>
          </a:xfrm>
          <a:prstGeom prst="can">
            <a:avLst>
              <a:gd fmla="val 25000" name="adj"/>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4"/>
              </a:solidFill>
              <a:latin typeface="Arial"/>
              <a:ea typeface="Arial"/>
              <a:cs typeface="Arial"/>
              <a:sym typeface="Arial"/>
            </a:endParaRPr>
          </a:p>
        </p:txBody>
      </p:sp>
      <p:sp>
        <p:nvSpPr>
          <p:cNvPr id="1830" name="Google Shape;1830;p22"/>
          <p:cNvSpPr/>
          <p:nvPr/>
        </p:nvSpPr>
        <p:spPr>
          <a:xfrm>
            <a:off x="309357" y="3843102"/>
            <a:ext cx="856325" cy="1196729"/>
          </a:xfrm>
          <a:prstGeom prst="roundRect">
            <a:avLst>
              <a:gd fmla="val 16230"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Roboto Condensed"/>
              <a:ea typeface="Roboto Condensed"/>
              <a:cs typeface="Roboto Condensed"/>
              <a:sym typeface="Roboto Condensed"/>
            </a:endParaRPr>
          </a:p>
        </p:txBody>
      </p:sp>
      <p:sp>
        <p:nvSpPr>
          <p:cNvPr id="1831" name="Google Shape;1831;p22"/>
          <p:cNvSpPr txBox="1"/>
          <p:nvPr/>
        </p:nvSpPr>
        <p:spPr>
          <a:xfrm>
            <a:off x="364802" y="4647839"/>
            <a:ext cx="73449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Storage</a:t>
            </a:r>
            <a:endParaRPr/>
          </a:p>
        </p:txBody>
      </p:sp>
      <p:sp>
        <p:nvSpPr>
          <p:cNvPr id="1832" name="Google Shape;1832;p22"/>
          <p:cNvSpPr/>
          <p:nvPr/>
        </p:nvSpPr>
        <p:spPr>
          <a:xfrm rot="-2299864">
            <a:off x="1290449" y="3903076"/>
            <a:ext cx="1046643" cy="181104"/>
          </a:xfrm>
          <a:prstGeom prst="leftRight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33" name="Google Shape;1833;p22"/>
          <p:cNvSpPr txBox="1"/>
          <p:nvPr/>
        </p:nvSpPr>
        <p:spPr>
          <a:xfrm rot="-2269772">
            <a:off x="1681250" y="3998256"/>
            <a:ext cx="5148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PCIe</a:t>
            </a:r>
            <a:endParaRPr/>
          </a:p>
        </p:txBody>
      </p:sp>
      <p:sp>
        <p:nvSpPr>
          <p:cNvPr id="1834" name="Google Shape;1834;p22"/>
          <p:cNvSpPr txBox="1"/>
          <p:nvPr/>
        </p:nvSpPr>
        <p:spPr>
          <a:xfrm>
            <a:off x="7288754" y="1089369"/>
            <a:ext cx="1774845"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accent5"/>
                </a:solidFill>
                <a:latin typeface="Roboto Condensed"/>
                <a:ea typeface="Roboto Condensed"/>
                <a:cs typeface="Roboto Condensed"/>
                <a:sym typeface="Roboto Condensed"/>
              </a:rPr>
              <a:t>Data Processing</a:t>
            </a:r>
            <a:endParaRPr/>
          </a:p>
          <a:p>
            <a:pPr indent="0" lvl="0" marL="0" marR="0" rtl="0" algn="l">
              <a:lnSpc>
                <a:spcPct val="100000"/>
              </a:lnSpc>
              <a:spcBef>
                <a:spcPts val="0"/>
              </a:spcBef>
              <a:spcAft>
                <a:spcPts val="0"/>
              </a:spcAft>
              <a:buNone/>
            </a:pPr>
            <a:r>
              <a:rPr b="0" i="0" lang="en-US" sz="1100" u="none" cap="none" strike="noStrike">
                <a:solidFill>
                  <a:schemeClr val="accent5"/>
                </a:solidFill>
                <a:latin typeface="Roboto Condensed"/>
                <a:ea typeface="Roboto Condensed"/>
                <a:cs typeface="Roboto Condensed"/>
                <a:sym typeface="Roboto Condensed"/>
              </a:rPr>
              <a:t>Complexity Reduction</a:t>
            </a:r>
            <a:endParaRPr/>
          </a:p>
          <a:p>
            <a:pPr indent="0" lvl="0" marL="0" marR="0" rtl="0" algn="l">
              <a:lnSpc>
                <a:spcPct val="100000"/>
              </a:lnSpc>
              <a:spcBef>
                <a:spcPts val="0"/>
              </a:spcBef>
              <a:spcAft>
                <a:spcPts val="0"/>
              </a:spcAft>
              <a:buNone/>
            </a:pPr>
            <a:r>
              <a:rPr b="0" i="0" lang="en-US" sz="1100" u="none" cap="none" strike="noStrike">
                <a:solidFill>
                  <a:schemeClr val="accent5"/>
                </a:solidFill>
                <a:latin typeface="Roboto Condensed"/>
                <a:ea typeface="Roboto Condensed"/>
                <a:cs typeface="Roboto Condensed"/>
                <a:sym typeface="Roboto Condensed"/>
              </a:rPr>
              <a:t>Highlight Important Features</a:t>
            </a:r>
            <a:endParaRPr/>
          </a:p>
        </p:txBody>
      </p:sp>
      <p:sp>
        <p:nvSpPr>
          <p:cNvPr id="1835" name="Google Shape;1835;p22"/>
          <p:cNvSpPr txBox="1"/>
          <p:nvPr/>
        </p:nvSpPr>
        <p:spPr>
          <a:xfrm>
            <a:off x="1433920" y="2103515"/>
            <a:ext cx="7208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Control</a:t>
            </a:r>
            <a:endParaRPr/>
          </a:p>
        </p:txBody>
      </p:sp>
      <p:sp>
        <p:nvSpPr>
          <p:cNvPr id="1836" name="Google Shape;1836;p22"/>
          <p:cNvSpPr txBox="1"/>
          <p:nvPr/>
        </p:nvSpPr>
        <p:spPr>
          <a:xfrm>
            <a:off x="6504708" y="1181193"/>
            <a:ext cx="709136" cy="51904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Sensor Fusion</a:t>
            </a:r>
            <a:endParaRPr/>
          </a:p>
        </p:txBody>
      </p:sp>
      <p:sp>
        <p:nvSpPr>
          <p:cNvPr id="1837" name="Google Shape;1837;p22"/>
          <p:cNvSpPr/>
          <p:nvPr/>
        </p:nvSpPr>
        <p:spPr>
          <a:xfrm>
            <a:off x="7122887" y="1084520"/>
            <a:ext cx="188977" cy="605013"/>
          </a:xfrm>
          <a:prstGeom prst="leftBrace">
            <a:avLst>
              <a:gd fmla="val 8333" name="adj1"/>
              <a:gd fmla="val 50000" name="adj2"/>
            </a:avLst>
          </a:prstGeom>
          <a:noFill/>
          <a:ln cap="flat" cmpd="sng" w="9525">
            <a:solidFill>
              <a:srgbClr val="88F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38" name="Google Shape;1838;p22"/>
          <p:cNvSpPr/>
          <p:nvPr/>
        </p:nvSpPr>
        <p:spPr>
          <a:xfrm>
            <a:off x="7372448" y="3800289"/>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Ultrasound</a:t>
            </a:r>
            <a:endParaRPr b="0" i="0" sz="1100" u="none" cap="none" strike="noStrike">
              <a:solidFill>
                <a:schemeClr val="accent5"/>
              </a:solidFill>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3"/>
          <p:cNvSpPr txBox="1"/>
          <p:nvPr>
            <p:ph type="title"/>
          </p:nvPr>
        </p:nvSpPr>
        <p:spPr>
          <a:xfrm>
            <a:off x="1794326" y="484641"/>
            <a:ext cx="6027927" cy="51857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2"/>
                </a:solidFill>
              </a:rPr>
              <a:t>Integrated AV Architecture</a:t>
            </a:r>
            <a:endParaRPr>
              <a:solidFill>
                <a:schemeClr val="accent2"/>
              </a:solidFill>
            </a:endParaRPr>
          </a:p>
        </p:txBody>
      </p:sp>
      <p:grpSp>
        <p:nvGrpSpPr>
          <p:cNvPr id="1844" name="Google Shape;1844;p23"/>
          <p:cNvGrpSpPr/>
          <p:nvPr/>
        </p:nvGrpSpPr>
        <p:grpSpPr>
          <a:xfrm>
            <a:off x="6428603" y="1768373"/>
            <a:ext cx="883262" cy="242091"/>
            <a:chOff x="2300350" y="2601250"/>
            <a:chExt cx="2275275" cy="623625"/>
          </a:xfrm>
        </p:grpSpPr>
        <p:sp>
          <p:nvSpPr>
            <p:cNvPr id="1845" name="Google Shape;1845;p2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46" name="Google Shape;1846;p2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47" name="Google Shape;1847;p2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48" name="Google Shape;1848;p2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49" name="Google Shape;1849;p2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50" name="Google Shape;1850;p2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grpSp>
      <p:sp>
        <p:nvSpPr>
          <p:cNvPr id="1851" name="Google Shape;1851;p23"/>
          <p:cNvSpPr/>
          <p:nvPr/>
        </p:nvSpPr>
        <p:spPr>
          <a:xfrm>
            <a:off x="197663" y="1525967"/>
            <a:ext cx="1053657" cy="1515531"/>
          </a:xfrm>
          <a:prstGeom prst="roundRect">
            <a:avLst>
              <a:gd fmla="val 16230"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Roboto Condensed"/>
              <a:ea typeface="Roboto Condensed"/>
              <a:cs typeface="Roboto Condensed"/>
              <a:sym typeface="Roboto Condensed"/>
            </a:endParaRPr>
          </a:p>
        </p:txBody>
      </p:sp>
      <p:sp>
        <p:nvSpPr>
          <p:cNvPr id="1852" name="Google Shape;1852;p23"/>
          <p:cNvSpPr txBox="1"/>
          <p:nvPr/>
        </p:nvSpPr>
        <p:spPr>
          <a:xfrm>
            <a:off x="323350" y="3199991"/>
            <a:ext cx="814028"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5"/>
                </a:solidFill>
                <a:latin typeface="Roboto Condensed"/>
                <a:ea typeface="Roboto Condensed"/>
                <a:cs typeface="Roboto Condensed"/>
                <a:sym typeface="Roboto Condensed"/>
              </a:rPr>
              <a:t>Display</a:t>
            </a:r>
            <a:endParaRPr b="0" i="0" sz="1400" u="none" cap="none" strike="noStrike">
              <a:solidFill>
                <a:schemeClr val="accent5"/>
              </a:solidFill>
              <a:latin typeface="Roboto Condensed"/>
              <a:ea typeface="Roboto Condensed"/>
              <a:cs typeface="Roboto Condensed"/>
              <a:sym typeface="Roboto Condensed"/>
            </a:endParaRPr>
          </a:p>
        </p:txBody>
      </p:sp>
      <p:sp>
        <p:nvSpPr>
          <p:cNvPr id="1853" name="Google Shape;1853;p23"/>
          <p:cNvSpPr/>
          <p:nvPr/>
        </p:nvSpPr>
        <p:spPr>
          <a:xfrm>
            <a:off x="4423919" y="2787998"/>
            <a:ext cx="573000" cy="253500"/>
          </a:xfrm>
          <a:prstGeom prst="leftRight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54" name="Google Shape;1854;p23"/>
          <p:cNvSpPr/>
          <p:nvPr/>
        </p:nvSpPr>
        <p:spPr>
          <a:xfrm rot="5400000">
            <a:off x="1629477" y="3032708"/>
            <a:ext cx="204024" cy="761639"/>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55" name="Google Shape;1855;p23"/>
          <p:cNvSpPr/>
          <p:nvPr/>
        </p:nvSpPr>
        <p:spPr>
          <a:xfrm>
            <a:off x="6640844" y="2788162"/>
            <a:ext cx="573000" cy="253500"/>
          </a:xfrm>
          <a:prstGeom prst="leftRight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56" name="Google Shape;1856;p23"/>
          <p:cNvSpPr txBox="1"/>
          <p:nvPr/>
        </p:nvSpPr>
        <p:spPr>
          <a:xfrm>
            <a:off x="4918530" y="4247760"/>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DRAM</a:t>
            </a:r>
            <a:endParaRPr b="1" i="0" sz="1400" u="none" cap="none" strike="noStrike">
              <a:solidFill>
                <a:schemeClr val="accent5"/>
              </a:solidFill>
              <a:latin typeface="Roboto Condensed"/>
              <a:ea typeface="Roboto Condensed"/>
              <a:cs typeface="Roboto Condensed"/>
              <a:sym typeface="Roboto Condensed"/>
            </a:endParaRPr>
          </a:p>
        </p:txBody>
      </p:sp>
      <p:grpSp>
        <p:nvGrpSpPr>
          <p:cNvPr id="1857" name="Google Shape;1857;p23"/>
          <p:cNvGrpSpPr/>
          <p:nvPr/>
        </p:nvGrpSpPr>
        <p:grpSpPr>
          <a:xfrm>
            <a:off x="5090878" y="2071907"/>
            <a:ext cx="1467411" cy="1432509"/>
            <a:chOff x="374450" y="1761350"/>
            <a:chExt cx="1698000" cy="1892100"/>
          </a:xfrm>
        </p:grpSpPr>
        <p:sp>
          <p:nvSpPr>
            <p:cNvPr id="1858" name="Google Shape;1858;p23"/>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59" name="Google Shape;1859;p23"/>
            <p:cNvSpPr txBox="1"/>
            <p:nvPr/>
          </p:nvSpPr>
          <p:spPr>
            <a:xfrm>
              <a:off x="477945" y="2269208"/>
              <a:ext cx="1461368" cy="81300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Sensor Processor</a:t>
              </a:r>
              <a:endParaRPr b="1" i="0" sz="1400" u="none" cap="none" strike="noStrike">
                <a:solidFill>
                  <a:schemeClr val="accent5"/>
                </a:solidFill>
                <a:latin typeface="Roboto Condensed"/>
                <a:ea typeface="Roboto Condensed"/>
                <a:cs typeface="Roboto Condensed"/>
                <a:sym typeface="Roboto Condensed"/>
              </a:endParaRPr>
            </a:p>
          </p:txBody>
        </p:sp>
      </p:grpSp>
      <p:grpSp>
        <p:nvGrpSpPr>
          <p:cNvPr id="1860" name="Google Shape;1860;p23"/>
          <p:cNvGrpSpPr/>
          <p:nvPr/>
        </p:nvGrpSpPr>
        <p:grpSpPr>
          <a:xfrm>
            <a:off x="7288754" y="1964692"/>
            <a:ext cx="1698000" cy="2424535"/>
            <a:chOff x="374450" y="1757180"/>
            <a:chExt cx="1698000" cy="1896270"/>
          </a:xfrm>
        </p:grpSpPr>
        <p:sp>
          <p:nvSpPr>
            <p:cNvPr id="1861" name="Google Shape;1861;p23"/>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62" name="Google Shape;1862;p23"/>
            <p:cNvSpPr txBox="1"/>
            <p:nvPr/>
          </p:nvSpPr>
          <p:spPr>
            <a:xfrm>
              <a:off x="613700" y="1757180"/>
              <a:ext cx="1203900" cy="40007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Sensors</a:t>
              </a:r>
              <a:endParaRPr b="1" i="0" sz="1400" u="none" cap="none" strike="noStrike">
                <a:solidFill>
                  <a:schemeClr val="accent5"/>
                </a:solidFill>
                <a:latin typeface="Roboto Condensed"/>
                <a:ea typeface="Roboto Condensed"/>
                <a:cs typeface="Roboto Condensed"/>
                <a:sym typeface="Roboto Condensed"/>
              </a:endParaRPr>
            </a:p>
          </p:txBody>
        </p:sp>
        <p:sp>
          <p:nvSpPr>
            <p:cNvPr id="1863" name="Google Shape;1863;p23"/>
            <p:cNvSpPr/>
            <p:nvPr/>
          </p:nvSpPr>
          <p:spPr>
            <a:xfrm>
              <a:off x="462959" y="2150183"/>
              <a:ext cx="1500900" cy="313003"/>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Stereo Camera</a:t>
              </a:r>
              <a:endParaRPr b="0" i="0" sz="1100" u="none" cap="none" strike="noStrike">
                <a:solidFill>
                  <a:schemeClr val="accent5"/>
                </a:solidFill>
                <a:latin typeface="Roboto Condensed"/>
                <a:ea typeface="Roboto Condensed"/>
                <a:cs typeface="Roboto Condensed"/>
                <a:sym typeface="Roboto Condensed"/>
              </a:endParaRPr>
            </a:p>
          </p:txBody>
        </p:sp>
      </p:grpSp>
      <p:sp>
        <p:nvSpPr>
          <p:cNvPr id="1864" name="Google Shape;1864;p23"/>
          <p:cNvSpPr/>
          <p:nvPr/>
        </p:nvSpPr>
        <p:spPr>
          <a:xfrm>
            <a:off x="7388973" y="3001418"/>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Radar</a:t>
            </a:r>
            <a:endParaRPr b="0" i="0" sz="1100" u="none" cap="none" strike="noStrike">
              <a:solidFill>
                <a:schemeClr val="accent5"/>
              </a:solidFill>
              <a:latin typeface="Roboto Condensed"/>
              <a:ea typeface="Roboto Condensed"/>
              <a:cs typeface="Roboto Condensed"/>
              <a:sym typeface="Roboto Condensed"/>
            </a:endParaRPr>
          </a:p>
        </p:txBody>
      </p:sp>
      <p:sp>
        <p:nvSpPr>
          <p:cNvPr id="1865" name="Google Shape;1865;p23"/>
          <p:cNvSpPr txBox="1"/>
          <p:nvPr/>
        </p:nvSpPr>
        <p:spPr>
          <a:xfrm>
            <a:off x="6065278" y="4247760"/>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FLASH</a:t>
            </a:r>
            <a:endParaRPr b="1" i="0" sz="1400" u="none" cap="none" strike="noStrike">
              <a:solidFill>
                <a:schemeClr val="accent5"/>
              </a:solidFill>
              <a:latin typeface="Roboto Condensed"/>
              <a:ea typeface="Roboto Condensed"/>
              <a:cs typeface="Roboto Condensed"/>
              <a:sym typeface="Roboto Condensed"/>
            </a:endParaRPr>
          </a:p>
        </p:txBody>
      </p:sp>
      <p:sp>
        <p:nvSpPr>
          <p:cNvPr id="1866" name="Google Shape;1866;p23"/>
          <p:cNvSpPr/>
          <p:nvPr/>
        </p:nvSpPr>
        <p:spPr>
          <a:xfrm>
            <a:off x="6127150" y="3592875"/>
            <a:ext cx="219900" cy="566425"/>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67" name="Google Shape;1867;p23"/>
          <p:cNvSpPr/>
          <p:nvPr/>
        </p:nvSpPr>
        <p:spPr>
          <a:xfrm>
            <a:off x="5301591" y="3600070"/>
            <a:ext cx="219900" cy="566425"/>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68" name="Google Shape;1868;p23"/>
          <p:cNvSpPr txBox="1"/>
          <p:nvPr/>
        </p:nvSpPr>
        <p:spPr>
          <a:xfrm>
            <a:off x="5455597" y="3730888"/>
            <a:ext cx="48442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DDR</a:t>
            </a:r>
            <a:endParaRPr/>
          </a:p>
        </p:txBody>
      </p:sp>
      <p:sp>
        <p:nvSpPr>
          <p:cNvPr id="1869" name="Google Shape;1869;p23"/>
          <p:cNvSpPr txBox="1"/>
          <p:nvPr/>
        </p:nvSpPr>
        <p:spPr>
          <a:xfrm>
            <a:off x="6660081" y="2453285"/>
            <a:ext cx="5100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MIPI</a:t>
            </a:r>
            <a:endParaRPr/>
          </a:p>
        </p:txBody>
      </p:sp>
      <p:sp>
        <p:nvSpPr>
          <p:cNvPr id="1870" name="Google Shape;1870;p23"/>
          <p:cNvSpPr txBox="1"/>
          <p:nvPr/>
        </p:nvSpPr>
        <p:spPr>
          <a:xfrm>
            <a:off x="6354547" y="3509096"/>
            <a:ext cx="57259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QSP1</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OSP1</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xSP1</a:t>
            </a:r>
            <a:endParaRPr/>
          </a:p>
        </p:txBody>
      </p:sp>
      <p:grpSp>
        <p:nvGrpSpPr>
          <p:cNvPr id="1871" name="Google Shape;1871;p23"/>
          <p:cNvGrpSpPr/>
          <p:nvPr/>
        </p:nvGrpSpPr>
        <p:grpSpPr>
          <a:xfrm>
            <a:off x="2256944" y="2044771"/>
            <a:ext cx="2029816" cy="1515532"/>
            <a:chOff x="374450" y="1761350"/>
            <a:chExt cx="1698000" cy="1892100"/>
          </a:xfrm>
        </p:grpSpPr>
        <p:sp>
          <p:nvSpPr>
            <p:cNvPr id="1872" name="Google Shape;1872;p23"/>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73" name="Google Shape;1873;p23"/>
            <p:cNvSpPr txBox="1"/>
            <p:nvPr/>
          </p:nvSpPr>
          <p:spPr>
            <a:xfrm>
              <a:off x="508997" y="2402765"/>
              <a:ext cx="1461368" cy="49948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ADAS / AD Processor</a:t>
              </a:r>
              <a:endParaRPr/>
            </a:p>
          </p:txBody>
        </p:sp>
      </p:grpSp>
      <p:sp>
        <p:nvSpPr>
          <p:cNvPr id="1874" name="Google Shape;1874;p23"/>
          <p:cNvSpPr txBox="1"/>
          <p:nvPr/>
        </p:nvSpPr>
        <p:spPr>
          <a:xfrm>
            <a:off x="4312266" y="2453328"/>
            <a:ext cx="7777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Ethernet</a:t>
            </a:r>
            <a:endParaRPr/>
          </a:p>
        </p:txBody>
      </p:sp>
      <p:sp>
        <p:nvSpPr>
          <p:cNvPr id="1875" name="Google Shape;1875;p23"/>
          <p:cNvSpPr txBox="1"/>
          <p:nvPr/>
        </p:nvSpPr>
        <p:spPr>
          <a:xfrm>
            <a:off x="2058110" y="4518458"/>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DRAM</a:t>
            </a:r>
            <a:endParaRPr b="1" i="0" sz="1400" u="none" cap="none" strike="noStrike">
              <a:solidFill>
                <a:schemeClr val="accent5"/>
              </a:solidFill>
              <a:latin typeface="Roboto Condensed"/>
              <a:ea typeface="Roboto Condensed"/>
              <a:cs typeface="Roboto Condensed"/>
              <a:sym typeface="Roboto Condensed"/>
            </a:endParaRPr>
          </a:p>
        </p:txBody>
      </p:sp>
      <p:sp>
        <p:nvSpPr>
          <p:cNvPr id="1876" name="Google Shape;1876;p23"/>
          <p:cNvSpPr txBox="1"/>
          <p:nvPr/>
        </p:nvSpPr>
        <p:spPr>
          <a:xfrm>
            <a:off x="3413395" y="4518458"/>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FLASH</a:t>
            </a:r>
            <a:endParaRPr b="1" i="0" sz="1400" u="none" cap="none" strike="noStrike">
              <a:solidFill>
                <a:schemeClr val="accent5"/>
              </a:solidFill>
              <a:latin typeface="Roboto Condensed"/>
              <a:ea typeface="Roboto Condensed"/>
              <a:cs typeface="Roboto Condensed"/>
              <a:sym typeface="Roboto Condensed"/>
            </a:endParaRPr>
          </a:p>
        </p:txBody>
      </p:sp>
      <p:sp>
        <p:nvSpPr>
          <p:cNvPr id="1877" name="Google Shape;1877;p23"/>
          <p:cNvSpPr/>
          <p:nvPr/>
        </p:nvSpPr>
        <p:spPr>
          <a:xfrm>
            <a:off x="2441171" y="3663078"/>
            <a:ext cx="219900" cy="738664"/>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78" name="Google Shape;1878;p23"/>
          <p:cNvSpPr txBox="1"/>
          <p:nvPr/>
        </p:nvSpPr>
        <p:spPr>
          <a:xfrm>
            <a:off x="2639718" y="3689932"/>
            <a:ext cx="66877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LPDDR</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GDDR</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HBM</a:t>
            </a:r>
            <a:endParaRPr/>
          </a:p>
        </p:txBody>
      </p:sp>
      <p:sp>
        <p:nvSpPr>
          <p:cNvPr id="1879" name="Google Shape;1879;p23"/>
          <p:cNvSpPr txBox="1"/>
          <p:nvPr/>
        </p:nvSpPr>
        <p:spPr>
          <a:xfrm>
            <a:off x="3909713" y="3670048"/>
            <a:ext cx="64312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UFS</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SD</a:t>
            </a:r>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eMMC</a:t>
            </a:r>
            <a:endParaRPr/>
          </a:p>
        </p:txBody>
      </p:sp>
      <p:sp>
        <p:nvSpPr>
          <p:cNvPr id="1880" name="Google Shape;1880;p23"/>
          <p:cNvSpPr/>
          <p:nvPr/>
        </p:nvSpPr>
        <p:spPr>
          <a:xfrm>
            <a:off x="3626109" y="3678137"/>
            <a:ext cx="219900" cy="738664"/>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81" name="Google Shape;1881;p23"/>
          <p:cNvSpPr/>
          <p:nvPr/>
        </p:nvSpPr>
        <p:spPr>
          <a:xfrm>
            <a:off x="420892" y="1597821"/>
            <a:ext cx="572169" cy="544204"/>
          </a:xfrm>
          <a:prstGeom prst="flowChartSummingJunction">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4"/>
              </a:solidFill>
              <a:latin typeface="Arial"/>
              <a:ea typeface="Arial"/>
              <a:cs typeface="Arial"/>
              <a:sym typeface="Arial"/>
            </a:endParaRPr>
          </a:p>
        </p:txBody>
      </p:sp>
      <p:sp>
        <p:nvSpPr>
          <p:cNvPr id="1882" name="Google Shape;1882;p23"/>
          <p:cNvSpPr/>
          <p:nvPr/>
        </p:nvSpPr>
        <p:spPr>
          <a:xfrm>
            <a:off x="495780" y="2484781"/>
            <a:ext cx="422392" cy="254725"/>
          </a:xfrm>
          <a:prstGeom prst="flowChartDocumen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4"/>
              </a:solidFill>
              <a:latin typeface="Arial"/>
              <a:ea typeface="Arial"/>
              <a:cs typeface="Arial"/>
              <a:sym typeface="Arial"/>
            </a:endParaRPr>
          </a:p>
        </p:txBody>
      </p:sp>
      <p:sp>
        <p:nvSpPr>
          <p:cNvPr id="1883" name="Google Shape;1883;p23"/>
          <p:cNvSpPr txBox="1"/>
          <p:nvPr/>
        </p:nvSpPr>
        <p:spPr>
          <a:xfrm>
            <a:off x="351380" y="2164493"/>
            <a:ext cx="7713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Steering</a:t>
            </a:r>
            <a:endParaRPr/>
          </a:p>
        </p:txBody>
      </p:sp>
      <p:sp>
        <p:nvSpPr>
          <p:cNvPr id="1884" name="Google Shape;1884;p23"/>
          <p:cNvSpPr txBox="1"/>
          <p:nvPr/>
        </p:nvSpPr>
        <p:spPr>
          <a:xfrm>
            <a:off x="389303" y="2718410"/>
            <a:ext cx="6703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Brakes</a:t>
            </a:r>
            <a:endParaRPr/>
          </a:p>
        </p:txBody>
      </p:sp>
      <p:sp>
        <p:nvSpPr>
          <p:cNvPr id="1885" name="Google Shape;1885;p23"/>
          <p:cNvSpPr/>
          <p:nvPr/>
        </p:nvSpPr>
        <p:spPr>
          <a:xfrm>
            <a:off x="1400199" y="2402602"/>
            <a:ext cx="761640" cy="204023"/>
          </a:xfrm>
          <a:prstGeom prst="leftRight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86" name="Google Shape;1886;p23"/>
          <p:cNvSpPr txBox="1"/>
          <p:nvPr/>
        </p:nvSpPr>
        <p:spPr>
          <a:xfrm>
            <a:off x="1484136" y="3046102"/>
            <a:ext cx="5100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MIPI</a:t>
            </a:r>
            <a:endParaRPr/>
          </a:p>
        </p:txBody>
      </p:sp>
      <p:sp>
        <p:nvSpPr>
          <p:cNvPr id="1887" name="Google Shape;1887;p23"/>
          <p:cNvSpPr/>
          <p:nvPr/>
        </p:nvSpPr>
        <p:spPr>
          <a:xfrm>
            <a:off x="513557" y="3972132"/>
            <a:ext cx="448586" cy="675707"/>
          </a:xfrm>
          <a:prstGeom prst="can">
            <a:avLst>
              <a:gd fmla="val 25000" name="adj"/>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4"/>
              </a:solidFill>
              <a:latin typeface="Arial"/>
              <a:ea typeface="Arial"/>
              <a:cs typeface="Arial"/>
              <a:sym typeface="Arial"/>
            </a:endParaRPr>
          </a:p>
        </p:txBody>
      </p:sp>
      <p:sp>
        <p:nvSpPr>
          <p:cNvPr id="1888" name="Google Shape;1888;p23"/>
          <p:cNvSpPr/>
          <p:nvPr/>
        </p:nvSpPr>
        <p:spPr>
          <a:xfrm>
            <a:off x="309357" y="3843102"/>
            <a:ext cx="856325" cy="1196729"/>
          </a:xfrm>
          <a:prstGeom prst="roundRect">
            <a:avLst>
              <a:gd fmla="val 16230"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Roboto Condensed"/>
              <a:ea typeface="Roboto Condensed"/>
              <a:cs typeface="Roboto Condensed"/>
              <a:sym typeface="Roboto Condensed"/>
            </a:endParaRPr>
          </a:p>
        </p:txBody>
      </p:sp>
      <p:sp>
        <p:nvSpPr>
          <p:cNvPr id="1889" name="Google Shape;1889;p23"/>
          <p:cNvSpPr txBox="1"/>
          <p:nvPr/>
        </p:nvSpPr>
        <p:spPr>
          <a:xfrm>
            <a:off x="364802" y="4647839"/>
            <a:ext cx="73449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Storage</a:t>
            </a:r>
            <a:endParaRPr/>
          </a:p>
        </p:txBody>
      </p:sp>
      <p:sp>
        <p:nvSpPr>
          <p:cNvPr id="1890" name="Google Shape;1890;p23"/>
          <p:cNvSpPr/>
          <p:nvPr/>
        </p:nvSpPr>
        <p:spPr>
          <a:xfrm rot="-2299864">
            <a:off x="1290449" y="3903076"/>
            <a:ext cx="1046643" cy="181104"/>
          </a:xfrm>
          <a:prstGeom prst="leftRight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891" name="Google Shape;1891;p23"/>
          <p:cNvSpPr txBox="1"/>
          <p:nvPr/>
        </p:nvSpPr>
        <p:spPr>
          <a:xfrm rot="-2269772">
            <a:off x="1681250" y="3998256"/>
            <a:ext cx="5148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PCIe</a:t>
            </a:r>
            <a:endParaRPr/>
          </a:p>
        </p:txBody>
      </p:sp>
      <p:sp>
        <p:nvSpPr>
          <p:cNvPr id="1892" name="Google Shape;1892;p23"/>
          <p:cNvSpPr txBox="1"/>
          <p:nvPr/>
        </p:nvSpPr>
        <p:spPr>
          <a:xfrm>
            <a:off x="7288754" y="1089369"/>
            <a:ext cx="1774845"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accent5"/>
                </a:solidFill>
                <a:latin typeface="Roboto Condensed"/>
                <a:ea typeface="Roboto Condensed"/>
                <a:cs typeface="Roboto Condensed"/>
                <a:sym typeface="Roboto Condensed"/>
              </a:rPr>
              <a:t>Data Processing</a:t>
            </a:r>
            <a:endParaRPr/>
          </a:p>
          <a:p>
            <a:pPr indent="0" lvl="0" marL="0" marR="0" rtl="0" algn="l">
              <a:lnSpc>
                <a:spcPct val="100000"/>
              </a:lnSpc>
              <a:spcBef>
                <a:spcPts val="0"/>
              </a:spcBef>
              <a:spcAft>
                <a:spcPts val="0"/>
              </a:spcAft>
              <a:buNone/>
            </a:pPr>
            <a:r>
              <a:rPr b="0" i="0" lang="en-US" sz="1100" u="none" cap="none" strike="noStrike">
                <a:solidFill>
                  <a:schemeClr val="accent5"/>
                </a:solidFill>
                <a:latin typeface="Roboto Condensed"/>
                <a:ea typeface="Roboto Condensed"/>
                <a:cs typeface="Roboto Condensed"/>
                <a:sym typeface="Roboto Condensed"/>
              </a:rPr>
              <a:t>Complexity Reduction</a:t>
            </a:r>
            <a:endParaRPr/>
          </a:p>
          <a:p>
            <a:pPr indent="0" lvl="0" marL="0" marR="0" rtl="0" algn="l">
              <a:lnSpc>
                <a:spcPct val="100000"/>
              </a:lnSpc>
              <a:spcBef>
                <a:spcPts val="0"/>
              </a:spcBef>
              <a:spcAft>
                <a:spcPts val="0"/>
              </a:spcAft>
              <a:buNone/>
            </a:pPr>
            <a:r>
              <a:rPr b="0" i="0" lang="en-US" sz="1100" u="none" cap="none" strike="noStrike">
                <a:solidFill>
                  <a:schemeClr val="accent5"/>
                </a:solidFill>
                <a:latin typeface="Roboto Condensed"/>
                <a:ea typeface="Roboto Condensed"/>
                <a:cs typeface="Roboto Condensed"/>
                <a:sym typeface="Roboto Condensed"/>
              </a:rPr>
              <a:t>Highlight Important Features</a:t>
            </a:r>
            <a:endParaRPr/>
          </a:p>
        </p:txBody>
      </p:sp>
      <p:sp>
        <p:nvSpPr>
          <p:cNvPr id="1893" name="Google Shape;1893;p23"/>
          <p:cNvSpPr txBox="1"/>
          <p:nvPr/>
        </p:nvSpPr>
        <p:spPr>
          <a:xfrm>
            <a:off x="1433920" y="2103515"/>
            <a:ext cx="7208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Control</a:t>
            </a:r>
            <a:endParaRPr/>
          </a:p>
        </p:txBody>
      </p:sp>
      <p:sp>
        <p:nvSpPr>
          <p:cNvPr id="1894" name="Google Shape;1894;p23"/>
          <p:cNvSpPr txBox="1"/>
          <p:nvPr/>
        </p:nvSpPr>
        <p:spPr>
          <a:xfrm>
            <a:off x="6504708" y="1181193"/>
            <a:ext cx="709136" cy="51904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Sensor Fusion</a:t>
            </a:r>
            <a:endParaRPr/>
          </a:p>
        </p:txBody>
      </p:sp>
      <p:sp>
        <p:nvSpPr>
          <p:cNvPr id="1895" name="Google Shape;1895;p23"/>
          <p:cNvSpPr/>
          <p:nvPr/>
        </p:nvSpPr>
        <p:spPr>
          <a:xfrm>
            <a:off x="7122887" y="1084520"/>
            <a:ext cx="188977" cy="605013"/>
          </a:xfrm>
          <a:prstGeom prst="leftBrace">
            <a:avLst>
              <a:gd fmla="val 8333" name="adj1"/>
              <a:gd fmla="val 50000" name="adj2"/>
            </a:avLst>
          </a:prstGeom>
          <a:noFill/>
          <a:ln cap="flat" cmpd="sng" w="9525">
            <a:solidFill>
              <a:srgbClr val="88F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96" name="Google Shape;1896;p23"/>
          <p:cNvSpPr/>
          <p:nvPr/>
        </p:nvSpPr>
        <p:spPr>
          <a:xfrm>
            <a:off x="7411561" y="3504416"/>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Ultrasound</a:t>
            </a:r>
            <a:endParaRPr b="0" i="0" sz="1100" u="none" cap="none" strike="noStrike">
              <a:solidFill>
                <a:schemeClr val="accent5"/>
              </a:solidFill>
              <a:latin typeface="Roboto Condensed"/>
              <a:ea typeface="Roboto Condensed"/>
              <a:cs typeface="Roboto Condensed"/>
              <a:sym typeface="Roboto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24"/>
          <p:cNvSpPr txBox="1"/>
          <p:nvPr>
            <p:ph type="title"/>
          </p:nvPr>
        </p:nvSpPr>
        <p:spPr>
          <a:xfrm>
            <a:off x="1268941" y="485414"/>
            <a:ext cx="8074679" cy="51857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2"/>
                </a:solidFill>
              </a:rPr>
              <a:t>TUNMARS Integrated Architecture</a:t>
            </a:r>
            <a:endParaRPr>
              <a:solidFill>
                <a:schemeClr val="accent2"/>
              </a:solidFill>
            </a:endParaRPr>
          </a:p>
        </p:txBody>
      </p:sp>
      <p:grpSp>
        <p:nvGrpSpPr>
          <p:cNvPr id="1902" name="Google Shape;1902;p24"/>
          <p:cNvGrpSpPr/>
          <p:nvPr/>
        </p:nvGrpSpPr>
        <p:grpSpPr>
          <a:xfrm>
            <a:off x="6428603" y="1768373"/>
            <a:ext cx="883262" cy="242091"/>
            <a:chOff x="2300350" y="2601250"/>
            <a:chExt cx="2275275" cy="623625"/>
          </a:xfrm>
        </p:grpSpPr>
        <p:sp>
          <p:nvSpPr>
            <p:cNvPr id="1903" name="Google Shape;1903;p2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04" name="Google Shape;1904;p2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05" name="Google Shape;1905;p2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06" name="Google Shape;1906;p2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07" name="Google Shape;1907;p2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08" name="Google Shape;1908;p2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grpSp>
      <p:sp>
        <p:nvSpPr>
          <p:cNvPr id="1909" name="Google Shape;1909;p24"/>
          <p:cNvSpPr/>
          <p:nvPr/>
        </p:nvSpPr>
        <p:spPr>
          <a:xfrm>
            <a:off x="197663" y="1525967"/>
            <a:ext cx="1053657" cy="1515531"/>
          </a:xfrm>
          <a:prstGeom prst="roundRect">
            <a:avLst>
              <a:gd fmla="val 16230"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Roboto Condensed"/>
              <a:ea typeface="Roboto Condensed"/>
              <a:cs typeface="Roboto Condensed"/>
              <a:sym typeface="Roboto Condensed"/>
            </a:endParaRPr>
          </a:p>
        </p:txBody>
      </p:sp>
      <p:sp>
        <p:nvSpPr>
          <p:cNvPr id="1910" name="Google Shape;1910;p24"/>
          <p:cNvSpPr txBox="1"/>
          <p:nvPr/>
        </p:nvSpPr>
        <p:spPr>
          <a:xfrm>
            <a:off x="323350" y="3199991"/>
            <a:ext cx="814028"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5"/>
                </a:solidFill>
                <a:latin typeface="Roboto Condensed"/>
                <a:ea typeface="Roboto Condensed"/>
                <a:cs typeface="Roboto Condensed"/>
                <a:sym typeface="Roboto Condensed"/>
              </a:rPr>
              <a:t>Display</a:t>
            </a:r>
            <a:endParaRPr b="0" i="0" sz="1400" u="none" cap="none" strike="noStrike">
              <a:solidFill>
                <a:schemeClr val="accent5"/>
              </a:solidFill>
              <a:latin typeface="Roboto Condensed"/>
              <a:ea typeface="Roboto Condensed"/>
              <a:cs typeface="Roboto Condensed"/>
              <a:sym typeface="Roboto Condensed"/>
            </a:endParaRPr>
          </a:p>
        </p:txBody>
      </p:sp>
      <p:sp>
        <p:nvSpPr>
          <p:cNvPr id="1911" name="Google Shape;1911;p24"/>
          <p:cNvSpPr/>
          <p:nvPr/>
        </p:nvSpPr>
        <p:spPr>
          <a:xfrm rot="5400000">
            <a:off x="1629477" y="3032708"/>
            <a:ext cx="204024" cy="761639"/>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12" name="Google Shape;1912;p24"/>
          <p:cNvSpPr/>
          <p:nvPr/>
        </p:nvSpPr>
        <p:spPr>
          <a:xfrm>
            <a:off x="6640844" y="2788162"/>
            <a:ext cx="573000" cy="253500"/>
          </a:xfrm>
          <a:prstGeom prst="leftRight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13" name="Google Shape;1913;p24"/>
          <p:cNvSpPr txBox="1"/>
          <p:nvPr/>
        </p:nvSpPr>
        <p:spPr>
          <a:xfrm>
            <a:off x="5024608" y="4389227"/>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DRAM</a:t>
            </a:r>
            <a:endParaRPr b="1" i="0" sz="1400" u="none" cap="none" strike="noStrike">
              <a:solidFill>
                <a:schemeClr val="accent5"/>
              </a:solidFill>
              <a:latin typeface="Roboto Condensed"/>
              <a:ea typeface="Roboto Condensed"/>
              <a:cs typeface="Roboto Condensed"/>
              <a:sym typeface="Roboto Condensed"/>
            </a:endParaRPr>
          </a:p>
        </p:txBody>
      </p:sp>
      <p:grpSp>
        <p:nvGrpSpPr>
          <p:cNvPr id="1914" name="Google Shape;1914;p24"/>
          <p:cNvGrpSpPr/>
          <p:nvPr/>
        </p:nvGrpSpPr>
        <p:grpSpPr>
          <a:xfrm>
            <a:off x="3869358" y="2053743"/>
            <a:ext cx="1155250" cy="1432509"/>
            <a:chOff x="374450" y="1761350"/>
            <a:chExt cx="1698000" cy="1892100"/>
          </a:xfrm>
        </p:grpSpPr>
        <p:sp>
          <p:nvSpPr>
            <p:cNvPr id="1915" name="Google Shape;1915;p24"/>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16" name="Google Shape;1916;p24"/>
            <p:cNvSpPr txBox="1"/>
            <p:nvPr/>
          </p:nvSpPr>
          <p:spPr>
            <a:xfrm>
              <a:off x="509358" y="2039048"/>
              <a:ext cx="1461368" cy="1097564"/>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NVIDIA DRIVE Orin Module</a:t>
              </a:r>
              <a:endParaRPr/>
            </a:p>
          </p:txBody>
        </p:sp>
      </p:grpSp>
      <p:grpSp>
        <p:nvGrpSpPr>
          <p:cNvPr id="1917" name="Google Shape;1917;p24"/>
          <p:cNvGrpSpPr/>
          <p:nvPr/>
        </p:nvGrpSpPr>
        <p:grpSpPr>
          <a:xfrm>
            <a:off x="7288754" y="1964692"/>
            <a:ext cx="1698000" cy="2424535"/>
            <a:chOff x="374450" y="1757180"/>
            <a:chExt cx="1698000" cy="1896270"/>
          </a:xfrm>
        </p:grpSpPr>
        <p:sp>
          <p:nvSpPr>
            <p:cNvPr id="1918" name="Google Shape;1918;p24"/>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19" name="Google Shape;1919;p24"/>
            <p:cNvSpPr txBox="1"/>
            <p:nvPr/>
          </p:nvSpPr>
          <p:spPr>
            <a:xfrm>
              <a:off x="613700" y="1757180"/>
              <a:ext cx="1203900" cy="40007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Sensors</a:t>
              </a:r>
              <a:endParaRPr b="1" i="0" sz="1400" u="none" cap="none" strike="noStrike">
                <a:solidFill>
                  <a:schemeClr val="accent5"/>
                </a:solidFill>
                <a:latin typeface="Roboto Condensed"/>
                <a:ea typeface="Roboto Condensed"/>
                <a:cs typeface="Roboto Condensed"/>
                <a:sym typeface="Roboto Condensed"/>
              </a:endParaRPr>
            </a:p>
          </p:txBody>
        </p:sp>
        <p:sp>
          <p:nvSpPr>
            <p:cNvPr id="1920" name="Google Shape;1920;p24"/>
            <p:cNvSpPr/>
            <p:nvPr/>
          </p:nvSpPr>
          <p:spPr>
            <a:xfrm>
              <a:off x="462959" y="2150183"/>
              <a:ext cx="1500900" cy="313003"/>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Stereo Camera</a:t>
              </a:r>
              <a:endParaRPr b="0" i="0" sz="1100" u="none" cap="none" strike="noStrike">
                <a:solidFill>
                  <a:schemeClr val="accent5"/>
                </a:solidFill>
                <a:latin typeface="Roboto Condensed"/>
                <a:ea typeface="Roboto Condensed"/>
                <a:cs typeface="Roboto Condensed"/>
                <a:sym typeface="Roboto Condensed"/>
              </a:endParaRPr>
            </a:p>
          </p:txBody>
        </p:sp>
      </p:grpSp>
      <p:sp>
        <p:nvSpPr>
          <p:cNvPr id="1921" name="Google Shape;1921;p24"/>
          <p:cNvSpPr/>
          <p:nvPr/>
        </p:nvSpPr>
        <p:spPr>
          <a:xfrm>
            <a:off x="7388973" y="3001418"/>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Radar</a:t>
            </a:r>
            <a:endParaRPr b="0" i="0" sz="1100" u="none" cap="none" strike="noStrike">
              <a:solidFill>
                <a:schemeClr val="accent5"/>
              </a:solidFill>
              <a:latin typeface="Roboto Condensed"/>
              <a:ea typeface="Roboto Condensed"/>
              <a:cs typeface="Roboto Condensed"/>
              <a:sym typeface="Roboto Condensed"/>
            </a:endParaRPr>
          </a:p>
        </p:txBody>
      </p:sp>
      <p:sp>
        <p:nvSpPr>
          <p:cNvPr id="1922" name="Google Shape;1922;p24"/>
          <p:cNvSpPr/>
          <p:nvPr/>
        </p:nvSpPr>
        <p:spPr>
          <a:xfrm>
            <a:off x="5301591" y="3600070"/>
            <a:ext cx="219900" cy="719529"/>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23" name="Google Shape;1923;p24"/>
          <p:cNvSpPr txBox="1"/>
          <p:nvPr/>
        </p:nvSpPr>
        <p:spPr>
          <a:xfrm>
            <a:off x="5447609" y="3810036"/>
            <a:ext cx="7569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LPDDR5</a:t>
            </a:r>
            <a:endParaRPr/>
          </a:p>
        </p:txBody>
      </p:sp>
      <p:sp>
        <p:nvSpPr>
          <p:cNvPr id="1924" name="Google Shape;1924;p24"/>
          <p:cNvSpPr txBox="1"/>
          <p:nvPr/>
        </p:nvSpPr>
        <p:spPr>
          <a:xfrm>
            <a:off x="6660081" y="2453285"/>
            <a:ext cx="5100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MIPI</a:t>
            </a:r>
            <a:endParaRPr/>
          </a:p>
        </p:txBody>
      </p:sp>
      <p:grpSp>
        <p:nvGrpSpPr>
          <p:cNvPr id="1925" name="Google Shape;1925;p24"/>
          <p:cNvGrpSpPr/>
          <p:nvPr/>
        </p:nvGrpSpPr>
        <p:grpSpPr>
          <a:xfrm>
            <a:off x="2488209" y="2033208"/>
            <a:ext cx="1251209" cy="1447098"/>
            <a:chOff x="374450" y="1761350"/>
            <a:chExt cx="1698000" cy="1892100"/>
          </a:xfrm>
        </p:grpSpPr>
        <p:sp>
          <p:nvSpPr>
            <p:cNvPr id="1926" name="Google Shape;1926;p24"/>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27" name="Google Shape;1927;p24"/>
            <p:cNvSpPr txBox="1"/>
            <p:nvPr/>
          </p:nvSpPr>
          <p:spPr>
            <a:xfrm>
              <a:off x="492766" y="2178226"/>
              <a:ext cx="1461367" cy="136819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0" lang="en-US" sz="1400" u="none" cap="none" strike="noStrike">
                  <a:solidFill>
                    <a:schemeClr val="accent5"/>
                  </a:solidFill>
                  <a:latin typeface="Roboto Condensed"/>
                  <a:ea typeface="Roboto Condensed"/>
                  <a:cs typeface="Roboto Condensed"/>
                  <a:sym typeface="Roboto Condensed"/>
                </a:rPr>
                <a:t>NVIDIA DRIVE A100 GPU</a:t>
              </a:r>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accent5"/>
                </a:solidFill>
                <a:latin typeface="Roboto Condensed"/>
                <a:ea typeface="Roboto Condensed"/>
                <a:cs typeface="Roboto Condensed"/>
                <a:sym typeface="Roboto Condensed"/>
              </a:endParaRPr>
            </a:p>
          </p:txBody>
        </p:sp>
      </p:grpSp>
      <p:sp>
        <p:nvSpPr>
          <p:cNvPr id="1928" name="Google Shape;1928;p24"/>
          <p:cNvSpPr txBox="1"/>
          <p:nvPr/>
        </p:nvSpPr>
        <p:spPr>
          <a:xfrm>
            <a:off x="2305124" y="4371166"/>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DRAM</a:t>
            </a:r>
            <a:endParaRPr b="1" i="0" sz="1400" u="none" cap="none" strike="noStrike">
              <a:solidFill>
                <a:schemeClr val="accent5"/>
              </a:solidFill>
              <a:latin typeface="Roboto Condensed"/>
              <a:ea typeface="Roboto Condensed"/>
              <a:cs typeface="Roboto Condensed"/>
              <a:sym typeface="Roboto Condensed"/>
            </a:endParaRPr>
          </a:p>
        </p:txBody>
      </p:sp>
      <p:sp>
        <p:nvSpPr>
          <p:cNvPr id="1929" name="Google Shape;1929;p24"/>
          <p:cNvSpPr txBox="1"/>
          <p:nvPr/>
        </p:nvSpPr>
        <p:spPr>
          <a:xfrm>
            <a:off x="3534584" y="4371166"/>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FLASH</a:t>
            </a:r>
            <a:endParaRPr b="1" i="0" sz="1400" u="none" cap="none" strike="noStrike">
              <a:solidFill>
                <a:schemeClr val="accent5"/>
              </a:solidFill>
              <a:latin typeface="Roboto Condensed"/>
              <a:ea typeface="Roboto Condensed"/>
              <a:cs typeface="Roboto Condensed"/>
              <a:sym typeface="Roboto Condensed"/>
            </a:endParaRPr>
          </a:p>
        </p:txBody>
      </p:sp>
      <p:sp>
        <p:nvSpPr>
          <p:cNvPr id="1930" name="Google Shape;1930;p24"/>
          <p:cNvSpPr/>
          <p:nvPr/>
        </p:nvSpPr>
        <p:spPr>
          <a:xfrm>
            <a:off x="2704453" y="3580935"/>
            <a:ext cx="219900" cy="738664"/>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31" name="Google Shape;1931;p24"/>
          <p:cNvSpPr txBox="1"/>
          <p:nvPr/>
        </p:nvSpPr>
        <p:spPr>
          <a:xfrm>
            <a:off x="2869945" y="3815024"/>
            <a:ext cx="67839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GDDR6</a:t>
            </a:r>
            <a:endParaRPr/>
          </a:p>
          <a:p>
            <a:pPr indent="0" lvl="0" marL="0" marR="0" rtl="0" algn="l">
              <a:lnSpc>
                <a:spcPct val="100000"/>
              </a:lnSpc>
              <a:spcBef>
                <a:spcPts val="0"/>
              </a:spcBef>
              <a:spcAft>
                <a:spcPts val="0"/>
              </a:spcAft>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32" name="Google Shape;1932;p24"/>
          <p:cNvSpPr txBox="1"/>
          <p:nvPr/>
        </p:nvSpPr>
        <p:spPr>
          <a:xfrm>
            <a:off x="4042108" y="3601139"/>
            <a:ext cx="90922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chemeClr val="accent5"/>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eMMC 5.1</a:t>
            </a:r>
            <a:endParaRPr/>
          </a:p>
        </p:txBody>
      </p:sp>
      <p:sp>
        <p:nvSpPr>
          <p:cNvPr id="1933" name="Google Shape;1933;p24"/>
          <p:cNvSpPr/>
          <p:nvPr/>
        </p:nvSpPr>
        <p:spPr>
          <a:xfrm>
            <a:off x="3769768" y="3560745"/>
            <a:ext cx="219900" cy="738664"/>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34" name="Google Shape;1934;p24"/>
          <p:cNvSpPr/>
          <p:nvPr/>
        </p:nvSpPr>
        <p:spPr>
          <a:xfrm>
            <a:off x="420892" y="1597821"/>
            <a:ext cx="572169" cy="544204"/>
          </a:xfrm>
          <a:prstGeom prst="flowChartSummingJunction">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4"/>
              </a:solidFill>
              <a:latin typeface="Arial"/>
              <a:ea typeface="Arial"/>
              <a:cs typeface="Arial"/>
              <a:sym typeface="Arial"/>
            </a:endParaRPr>
          </a:p>
        </p:txBody>
      </p:sp>
      <p:sp>
        <p:nvSpPr>
          <p:cNvPr id="1935" name="Google Shape;1935;p24"/>
          <p:cNvSpPr/>
          <p:nvPr/>
        </p:nvSpPr>
        <p:spPr>
          <a:xfrm>
            <a:off x="495780" y="2484781"/>
            <a:ext cx="422392" cy="254725"/>
          </a:xfrm>
          <a:prstGeom prst="flowChartDocumen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4"/>
              </a:solidFill>
              <a:latin typeface="Arial"/>
              <a:ea typeface="Arial"/>
              <a:cs typeface="Arial"/>
              <a:sym typeface="Arial"/>
            </a:endParaRPr>
          </a:p>
        </p:txBody>
      </p:sp>
      <p:sp>
        <p:nvSpPr>
          <p:cNvPr id="1936" name="Google Shape;1936;p24"/>
          <p:cNvSpPr txBox="1"/>
          <p:nvPr/>
        </p:nvSpPr>
        <p:spPr>
          <a:xfrm>
            <a:off x="351380" y="2164493"/>
            <a:ext cx="7713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Steering</a:t>
            </a:r>
            <a:endParaRPr/>
          </a:p>
        </p:txBody>
      </p:sp>
      <p:sp>
        <p:nvSpPr>
          <p:cNvPr id="1937" name="Google Shape;1937;p24"/>
          <p:cNvSpPr txBox="1"/>
          <p:nvPr/>
        </p:nvSpPr>
        <p:spPr>
          <a:xfrm>
            <a:off x="389303" y="2718410"/>
            <a:ext cx="6703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Brakes</a:t>
            </a:r>
            <a:endParaRPr/>
          </a:p>
        </p:txBody>
      </p:sp>
      <p:sp>
        <p:nvSpPr>
          <p:cNvPr id="1938" name="Google Shape;1938;p24"/>
          <p:cNvSpPr/>
          <p:nvPr/>
        </p:nvSpPr>
        <p:spPr>
          <a:xfrm>
            <a:off x="1400199" y="2402602"/>
            <a:ext cx="761640" cy="204023"/>
          </a:xfrm>
          <a:prstGeom prst="leftRight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39" name="Google Shape;1939;p24"/>
          <p:cNvSpPr txBox="1"/>
          <p:nvPr/>
        </p:nvSpPr>
        <p:spPr>
          <a:xfrm>
            <a:off x="1484136" y="3046102"/>
            <a:ext cx="5100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MIPI</a:t>
            </a:r>
            <a:endParaRPr/>
          </a:p>
        </p:txBody>
      </p:sp>
      <p:sp>
        <p:nvSpPr>
          <p:cNvPr id="1940" name="Google Shape;1940;p24"/>
          <p:cNvSpPr/>
          <p:nvPr/>
        </p:nvSpPr>
        <p:spPr>
          <a:xfrm>
            <a:off x="513557" y="3972132"/>
            <a:ext cx="448586" cy="675707"/>
          </a:xfrm>
          <a:prstGeom prst="can">
            <a:avLst>
              <a:gd fmla="val 25000" name="adj"/>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4"/>
              </a:solidFill>
              <a:latin typeface="Arial"/>
              <a:ea typeface="Arial"/>
              <a:cs typeface="Arial"/>
              <a:sym typeface="Arial"/>
            </a:endParaRPr>
          </a:p>
        </p:txBody>
      </p:sp>
      <p:sp>
        <p:nvSpPr>
          <p:cNvPr id="1941" name="Google Shape;1941;p24"/>
          <p:cNvSpPr/>
          <p:nvPr/>
        </p:nvSpPr>
        <p:spPr>
          <a:xfrm>
            <a:off x="309357" y="3843102"/>
            <a:ext cx="856325" cy="1196729"/>
          </a:xfrm>
          <a:prstGeom prst="roundRect">
            <a:avLst>
              <a:gd fmla="val 16230"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Roboto Condensed"/>
              <a:ea typeface="Roboto Condensed"/>
              <a:cs typeface="Roboto Condensed"/>
              <a:sym typeface="Roboto Condensed"/>
            </a:endParaRPr>
          </a:p>
        </p:txBody>
      </p:sp>
      <p:sp>
        <p:nvSpPr>
          <p:cNvPr id="1942" name="Google Shape;1942;p24"/>
          <p:cNvSpPr txBox="1"/>
          <p:nvPr/>
        </p:nvSpPr>
        <p:spPr>
          <a:xfrm>
            <a:off x="364802" y="4647839"/>
            <a:ext cx="73449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Storage</a:t>
            </a:r>
            <a:endParaRPr/>
          </a:p>
        </p:txBody>
      </p:sp>
      <p:sp>
        <p:nvSpPr>
          <p:cNvPr id="1943" name="Google Shape;1943;p24"/>
          <p:cNvSpPr/>
          <p:nvPr/>
        </p:nvSpPr>
        <p:spPr>
          <a:xfrm rot="-2299864">
            <a:off x="1290449" y="3903076"/>
            <a:ext cx="1046643" cy="181104"/>
          </a:xfrm>
          <a:prstGeom prst="leftRight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44" name="Google Shape;1944;p24"/>
          <p:cNvSpPr txBox="1"/>
          <p:nvPr/>
        </p:nvSpPr>
        <p:spPr>
          <a:xfrm rot="-2269772">
            <a:off x="1681250" y="3998256"/>
            <a:ext cx="5148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PCIe</a:t>
            </a:r>
            <a:endParaRPr/>
          </a:p>
        </p:txBody>
      </p:sp>
      <p:sp>
        <p:nvSpPr>
          <p:cNvPr id="1945" name="Google Shape;1945;p24"/>
          <p:cNvSpPr txBox="1"/>
          <p:nvPr/>
        </p:nvSpPr>
        <p:spPr>
          <a:xfrm>
            <a:off x="7288754" y="1089369"/>
            <a:ext cx="1774845"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accent5"/>
                </a:solidFill>
                <a:latin typeface="Roboto Condensed"/>
                <a:ea typeface="Roboto Condensed"/>
                <a:cs typeface="Roboto Condensed"/>
                <a:sym typeface="Roboto Condensed"/>
              </a:rPr>
              <a:t>Data Processing</a:t>
            </a:r>
            <a:endParaRPr/>
          </a:p>
          <a:p>
            <a:pPr indent="0" lvl="0" marL="0" marR="0" rtl="0" algn="l">
              <a:lnSpc>
                <a:spcPct val="100000"/>
              </a:lnSpc>
              <a:spcBef>
                <a:spcPts val="0"/>
              </a:spcBef>
              <a:spcAft>
                <a:spcPts val="0"/>
              </a:spcAft>
              <a:buNone/>
            </a:pPr>
            <a:r>
              <a:rPr b="0" i="0" lang="en-US" sz="1100" u="none" cap="none" strike="noStrike">
                <a:solidFill>
                  <a:schemeClr val="accent5"/>
                </a:solidFill>
                <a:latin typeface="Roboto Condensed"/>
                <a:ea typeface="Roboto Condensed"/>
                <a:cs typeface="Roboto Condensed"/>
                <a:sym typeface="Roboto Condensed"/>
              </a:rPr>
              <a:t>Complexity Reduction</a:t>
            </a:r>
            <a:endParaRPr/>
          </a:p>
          <a:p>
            <a:pPr indent="0" lvl="0" marL="0" marR="0" rtl="0" algn="l">
              <a:lnSpc>
                <a:spcPct val="100000"/>
              </a:lnSpc>
              <a:spcBef>
                <a:spcPts val="0"/>
              </a:spcBef>
              <a:spcAft>
                <a:spcPts val="0"/>
              </a:spcAft>
              <a:buNone/>
            </a:pPr>
            <a:r>
              <a:rPr b="0" i="0" lang="en-US" sz="1100" u="none" cap="none" strike="noStrike">
                <a:solidFill>
                  <a:schemeClr val="accent5"/>
                </a:solidFill>
                <a:latin typeface="Roboto Condensed"/>
                <a:ea typeface="Roboto Condensed"/>
                <a:cs typeface="Roboto Condensed"/>
                <a:sym typeface="Roboto Condensed"/>
              </a:rPr>
              <a:t>Highlight Important Features</a:t>
            </a:r>
            <a:endParaRPr/>
          </a:p>
        </p:txBody>
      </p:sp>
      <p:sp>
        <p:nvSpPr>
          <p:cNvPr id="1946" name="Google Shape;1946;p24"/>
          <p:cNvSpPr txBox="1"/>
          <p:nvPr/>
        </p:nvSpPr>
        <p:spPr>
          <a:xfrm>
            <a:off x="1433920" y="2103515"/>
            <a:ext cx="7208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Control</a:t>
            </a:r>
            <a:endParaRPr/>
          </a:p>
        </p:txBody>
      </p:sp>
      <p:sp>
        <p:nvSpPr>
          <p:cNvPr id="1947" name="Google Shape;1947;p24"/>
          <p:cNvSpPr txBox="1"/>
          <p:nvPr/>
        </p:nvSpPr>
        <p:spPr>
          <a:xfrm>
            <a:off x="6504708" y="1181193"/>
            <a:ext cx="709136" cy="51904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Sensor Fusion</a:t>
            </a:r>
            <a:endParaRPr/>
          </a:p>
        </p:txBody>
      </p:sp>
      <p:sp>
        <p:nvSpPr>
          <p:cNvPr id="1948" name="Google Shape;1948;p24"/>
          <p:cNvSpPr/>
          <p:nvPr/>
        </p:nvSpPr>
        <p:spPr>
          <a:xfrm>
            <a:off x="7122887" y="1084520"/>
            <a:ext cx="188977" cy="605013"/>
          </a:xfrm>
          <a:prstGeom prst="leftBrace">
            <a:avLst>
              <a:gd fmla="val 8333" name="adj1"/>
              <a:gd fmla="val 50000" name="adj2"/>
            </a:avLst>
          </a:prstGeom>
          <a:noFill/>
          <a:ln cap="flat" cmpd="sng" w="9525">
            <a:solidFill>
              <a:srgbClr val="88F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49" name="Google Shape;1949;p24"/>
          <p:cNvSpPr/>
          <p:nvPr/>
        </p:nvSpPr>
        <p:spPr>
          <a:xfrm>
            <a:off x="7411561" y="3504416"/>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Ultrasound</a:t>
            </a:r>
            <a:endParaRPr b="0" i="0" sz="1100" u="none" cap="none" strike="noStrike">
              <a:solidFill>
                <a:schemeClr val="accent5"/>
              </a:solidFill>
              <a:latin typeface="Roboto Condensed"/>
              <a:ea typeface="Roboto Condensed"/>
              <a:cs typeface="Roboto Condensed"/>
              <a:sym typeface="Roboto Condensed"/>
            </a:endParaRPr>
          </a:p>
        </p:txBody>
      </p:sp>
      <p:sp>
        <p:nvSpPr>
          <p:cNvPr id="1950" name="Google Shape;1950;p24"/>
          <p:cNvSpPr/>
          <p:nvPr/>
        </p:nvSpPr>
        <p:spPr>
          <a:xfrm>
            <a:off x="2171364" y="1499710"/>
            <a:ext cx="4488717" cy="2190222"/>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51" name="Google Shape;1951;p24"/>
          <p:cNvSpPr txBox="1"/>
          <p:nvPr/>
        </p:nvSpPr>
        <p:spPr>
          <a:xfrm>
            <a:off x="3204244" y="1624802"/>
            <a:ext cx="29209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NVIDIA DRIVE AGX Pegasus OA DevKit</a:t>
            </a:r>
            <a:endParaRPr b="0" i="0" sz="1400" u="none" cap="none" strike="noStrike">
              <a:solidFill>
                <a:schemeClr val="accent5"/>
              </a:solidFill>
              <a:latin typeface="Roboto Condensed"/>
              <a:ea typeface="Roboto Condensed"/>
              <a:cs typeface="Roboto Condensed"/>
              <a:sym typeface="Roboto Condensed"/>
            </a:endParaRPr>
          </a:p>
        </p:txBody>
      </p:sp>
      <p:grpSp>
        <p:nvGrpSpPr>
          <p:cNvPr id="1952" name="Google Shape;1952;p24"/>
          <p:cNvGrpSpPr/>
          <p:nvPr/>
        </p:nvGrpSpPr>
        <p:grpSpPr>
          <a:xfrm>
            <a:off x="5176806" y="2057725"/>
            <a:ext cx="1419644" cy="1388613"/>
            <a:chOff x="344815" y="1761350"/>
            <a:chExt cx="1734451" cy="1892100"/>
          </a:xfrm>
        </p:grpSpPr>
        <p:sp>
          <p:nvSpPr>
            <p:cNvPr id="1953" name="Google Shape;1953;p24"/>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54" name="Google Shape;1954;p24"/>
            <p:cNvSpPr txBox="1"/>
            <p:nvPr/>
          </p:nvSpPr>
          <p:spPr>
            <a:xfrm>
              <a:off x="344815" y="1878081"/>
              <a:ext cx="1734451" cy="171938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NVIDIA DRIVE ConnectX-7 Network Porcessing Module</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25"/>
          <p:cNvSpPr txBox="1"/>
          <p:nvPr>
            <p:ph type="title"/>
          </p:nvPr>
        </p:nvSpPr>
        <p:spPr>
          <a:xfrm>
            <a:off x="1617300" y="384563"/>
            <a:ext cx="6272058" cy="540939"/>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2800">
                <a:solidFill>
                  <a:schemeClr val="accent2"/>
                </a:solidFill>
              </a:rPr>
              <a:t>Hybrid Data Sensor Fusion Concept</a:t>
            </a:r>
            <a:endParaRPr sz="2800">
              <a:solidFill>
                <a:schemeClr val="accent2"/>
              </a:solidFill>
            </a:endParaRPr>
          </a:p>
        </p:txBody>
      </p:sp>
      <p:grpSp>
        <p:nvGrpSpPr>
          <p:cNvPr id="1960" name="Google Shape;1960;p25"/>
          <p:cNvGrpSpPr/>
          <p:nvPr/>
        </p:nvGrpSpPr>
        <p:grpSpPr>
          <a:xfrm rot="10800000">
            <a:off x="6072587" y="2636839"/>
            <a:ext cx="883262" cy="242091"/>
            <a:chOff x="2300350" y="2601250"/>
            <a:chExt cx="2275275" cy="623625"/>
          </a:xfrm>
        </p:grpSpPr>
        <p:sp>
          <p:nvSpPr>
            <p:cNvPr id="1961" name="Google Shape;1961;p2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62" name="Google Shape;1962;p2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63" name="Google Shape;1963;p2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64" name="Google Shape;1964;p2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65" name="Google Shape;1965;p2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66" name="Google Shape;1966;p2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grpSp>
      <p:grpSp>
        <p:nvGrpSpPr>
          <p:cNvPr id="1967" name="Google Shape;1967;p25"/>
          <p:cNvGrpSpPr/>
          <p:nvPr/>
        </p:nvGrpSpPr>
        <p:grpSpPr>
          <a:xfrm>
            <a:off x="1178802" y="1336999"/>
            <a:ext cx="1698000" cy="3359887"/>
            <a:chOff x="374450" y="1754673"/>
            <a:chExt cx="1698000" cy="1898777"/>
          </a:xfrm>
        </p:grpSpPr>
        <p:sp>
          <p:nvSpPr>
            <p:cNvPr id="1968" name="Google Shape;1968;p25"/>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69" name="Google Shape;1969;p25"/>
            <p:cNvSpPr txBox="1"/>
            <p:nvPr/>
          </p:nvSpPr>
          <p:spPr>
            <a:xfrm>
              <a:off x="543054" y="1754673"/>
              <a:ext cx="1360792" cy="31290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Smart Sensors</a:t>
              </a:r>
              <a:endParaRPr b="1" i="0" sz="1400" u="none" cap="none" strike="noStrike">
                <a:solidFill>
                  <a:schemeClr val="accent5"/>
                </a:solidFill>
                <a:latin typeface="Roboto Condensed"/>
                <a:ea typeface="Roboto Condensed"/>
                <a:cs typeface="Roboto Condensed"/>
                <a:sym typeface="Roboto Condensed"/>
              </a:endParaRPr>
            </a:p>
          </p:txBody>
        </p:sp>
        <p:sp>
          <p:nvSpPr>
            <p:cNvPr id="1970" name="Google Shape;1970;p25"/>
            <p:cNvSpPr/>
            <p:nvPr/>
          </p:nvSpPr>
          <p:spPr>
            <a:xfrm>
              <a:off x="460188" y="2221768"/>
              <a:ext cx="1500900" cy="23289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Stereo Camera</a:t>
              </a:r>
              <a:endParaRPr b="0" i="0" sz="1100" u="none" cap="none" strike="noStrike">
                <a:solidFill>
                  <a:schemeClr val="accent5"/>
                </a:solidFill>
                <a:latin typeface="Roboto Condensed"/>
                <a:ea typeface="Roboto Condensed"/>
                <a:cs typeface="Roboto Condensed"/>
                <a:sym typeface="Roboto Condensed"/>
              </a:endParaRPr>
            </a:p>
          </p:txBody>
        </p:sp>
      </p:grpSp>
      <p:sp>
        <p:nvSpPr>
          <p:cNvPr id="1971" name="Google Shape;1971;p25"/>
          <p:cNvSpPr/>
          <p:nvPr/>
        </p:nvSpPr>
        <p:spPr>
          <a:xfrm>
            <a:off x="1248655" y="2766153"/>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Radar</a:t>
            </a:r>
            <a:endParaRPr b="0" i="0" sz="1100" u="none" cap="none" strike="noStrike">
              <a:solidFill>
                <a:schemeClr val="accent5"/>
              </a:solidFill>
              <a:latin typeface="Roboto Condensed"/>
              <a:ea typeface="Roboto Condensed"/>
              <a:cs typeface="Roboto Condensed"/>
              <a:sym typeface="Roboto Condensed"/>
            </a:endParaRPr>
          </a:p>
        </p:txBody>
      </p:sp>
      <p:sp>
        <p:nvSpPr>
          <p:cNvPr id="1972" name="Google Shape;1972;p25"/>
          <p:cNvSpPr/>
          <p:nvPr/>
        </p:nvSpPr>
        <p:spPr>
          <a:xfrm>
            <a:off x="1248655" y="3246611"/>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Ultrasound</a:t>
            </a:r>
            <a:endParaRPr b="0" i="0" sz="1100" u="none" cap="none" strike="noStrike">
              <a:solidFill>
                <a:schemeClr val="accent5"/>
              </a:solidFill>
              <a:latin typeface="Roboto Condensed"/>
              <a:ea typeface="Roboto Condensed"/>
              <a:cs typeface="Roboto Condensed"/>
              <a:sym typeface="Roboto Condensed"/>
            </a:endParaRPr>
          </a:p>
        </p:txBody>
      </p:sp>
      <p:grpSp>
        <p:nvGrpSpPr>
          <p:cNvPr id="1973" name="Google Shape;1973;p25"/>
          <p:cNvGrpSpPr/>
          <p:nvPr/>
        </p:nvGrpSpPr>
        <p:grpSpPr>
          <a:xfrm>
            <a:off x="4329403" y="2000022"/>
            <a:ext cx="1503763" cy="1499104"/>
            <a:chOff x="374450" y="1761350"/>
            <a:chExt cx="1698000" cy="1892100"/>
          </a:xfrm>
        </p:grpSpPr>
        <p:sp>
          <p:nvSpPr>
            <p:cNvPr id="1974" name="Google Shape;1974;p25"/>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75" name="Google Shape;1975;p25"/>
            <p:cNvSpPr txBox="1"/>
            <p:nvPr/>
          </p:nvSpPr>
          <p:spPr>
            <a:xfrm>
              <a:off x="508997" y="2402765"/>
              <a:ext cx="1461368" cy="49948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Sensor Fusion</a:t>
              </a:r>
              <a:endParaRPr b="1" i="0" sz="1400" u="none" cap="none" strike="noStrike">
                <a:solidFill>
                  <a:schemeClr val="accent5"/>
                </a:solidFill>
                <a:latin typeface="Roboto Condensed"/>
                <a:ea typeface="Roboto Condensed"/>
                <a:cs typeface="Roboto Condensed"/>
                <a:sym typeface="Roboto Condensed"/>
              </a:endParaRPr>
            </a:p>
          </p:txBody>
        </p:sp>
      </p:grpSp>
      <p:sp>
        <p:nvSpPr>
          <p:cNvPr id="1976" name="Google Shape;1976;p25"/>
          <p:cNvSpPr txBox="1"/>
          <p:nvPr/>
        </p:nvSpPr>
        <p:spPr>
          <a:xfrm>
            <a:off x="4078989" y="1232652"/>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IMU</a:t>
            </a:r>
            <a:endParaRPr b="1" i="0" sz="1400" u="none" cap="none" strike="noStrike">
              <a:solidFill>
                <a:schemeClr val="accent5"/>
              </a:solidFill>
              <a:latin typeface="Roboto Condensed"/>
              <a:ea typeface="Roboto Condensed"/>
              <a:cs typeface="Roboto Condensed"/>
              <a:sym typeface="Roboto Condensed"/>
            </a:endParaRPr>
          </a:p>
        </p:txBody>
      </p:sp>
      <p:sp>
        <p:nvSpPr>
          <p:cNvPr id="1977" name="Google Shape;1977;p25"/>
          <p:cNvSpPr txBox="1"/>
          <p:nvPr/>
        </p:nvSpPr>
        <p:spPr>
          <a:xfrm>
            <a:off x="4588273" y="3980577"/>
            <a:ext cx="986022" cy="615523"/>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Digital Maps</a:t>
            </a:r>
            <a:endParaRPr b="1" i="0" sz="1400" u="none" cap="none" strike="noStrike">
              <a:solidFill>
                <a:schemeClr val="accent5"/>
              </a:solidFill>
              <a:latin typeface="Roboto Condensed"/>
              <a:ea typeface="Roboto Condensed"/>
              <a:cs typeface="Roboto Condensed"/>
              <a:sym typeface="Roboto Condensed"/>
            </a:endParaRPr>
          </a:p>
        </p:txBody>
      </p:sp>
      <p:cxnSp>
        <p:nvCxnSpPr>
          <p:cNvPr id="1978" name="Google Shape;1978;p25"/>
          <p:cNvCxnSpPr>
            <a:stCxn id="1976" idx="2"/>
            <a:endCxn id="1974" idx="0"/>
          </p:cNvCxnSpPr>
          <p:nvPr/>
        </p:nvCxnSpPr>
        <p:spPr>
          <a:xfrm>
            <a:off x="4572000" y="1632731"/>
            <a:ext cx="509400" cy="367200"/>
          </a:xfrm>
          <a:prstGeom prst="straightConnector1">
            <a:avLst/>
          </a:prstGeom>
          <a:noFill/>
          <a:ln cap="flat" cmpd="sng" w="9525">
            <a:solidFill>
              <a:schemeClr val="accent2"/>
            </a:solidFill>
            <a:prstDash val="solid"/>
            <a:round/>
            <a:headEnd len="sm" w="sm" type="none"/>
            <a:tailEnd len="med" w="med" type="triangle"/>
          </a:ln>
        </p:spPr>
      </p:cxnSp>
      <p:cxnSp>
        <p:nvCxnSpPr>
          <p:cNvPr id="1979" name="Google Shape;1979;p25"/>
          <p:cNvCxnSpPr>
            <a:stCxn id="1977" idx="0"/>
            <a:endCxn id="1974" idx="2"/>
          </p:cNvCxnSpPr>
          <p:nvPr/>
        </p:nvCxnSpPr>
        <p:spPr>
          <a:xfrm rot="10800000">
            <a:off x="5081284" y="3499077"/>
            <a:ext cx="0" cy="481500"/>
          </a:xfrm>
          <a:prstGeom prst="straightConnector1">
            <a:avLst/>
          </a:prstGeom>
          <a:noFill/>
          <a:ln cap="flat" cmpd="sng" w="9525">
            <a:solidFill>
              <a:srgbClr val="88FBFB"/>
            </a:solidFill>
            <a:prstDash val="solid"/>
            <a:round/>
            <a:headEnd len="sm" w="sm" type="none"/>
            <a:tailEnd len="med" w="med" type="triangle"/>
          </a:ln>
        </p:spPr>
      </p:cxnSp>
      <p:cxnSp>
        <p:nvCxnSpPr>
          <p:cNvPr id="1980" name="Google Shape;1980;p25"/>
          <p:cNvCxnSpPr>
            <a:stCxn id="1970" idx="3"/>
          </p:cNvCxnSpPr>
          <p:nvPr/>
        </p:nvCxnSpPr>
        <p:spPr>
          <a:xfrm flipH="1" rot="10800000">
            <a:off x="2765440" y="2362973"/>
            <a:ext cx="1563900" cy="6600"/>
          </a:xfrm>
          <a:prstGeom prst="bentConnector3">
            <a:avLst>
              <a:gd fmla="val 50002" name="adj1"/>
            </a:avLst>
          </a:prstGeom>
          <a:noFill/>
          <a:ln cap="flat" cmpd="sng" w="9525">
            <a:solidFill>
              <a:srgbClr val="88FBFB"/>
            </a:solidFill>
            <a:prstDash val="solid"/>
            <a:round/>
            <a:headEnd len="sm" w="sm" type="none"/>
            <a:tailEnd len="med" w="med" type="triangle"/>
          </a:ln>
        </p:spPr>
      </p:cxnSp>
      <p:cxnSp>
        <p:nvCxnSpPr>
          <p:cNvPr id="1981" name="Google Shape;1981;p25"/>
          <p:cNvCxnSpPr>
            <a:stCxn id="1972" idx="3"/>
          </p:cNvCxnSpPr>
          <p:nvPr/>
        </p:nvCxnSpPr>
        <p:spPr>
          <a:xfrm flipH="1" rot="10800000">
            <a:off x="2749555" y="3271511"/>
            <a:ext cx="1538100" cy="175200"/>
          </a:xfrm>
          <a:prstGeom prst="bentConnector3">
            <a:avLst>
              <a:gd fmla="val 89400" name="adj1"/>
            </a:avLst>
          </a:prstGeom>
          <a:noFill/>
          <a:ln cap="flat" cmpd="sng" w="9525">
            <a:solidFill>
              <a:srgbClr val="88FBFB"/>
            </a:solidFill>
            <a:prstDash val="solid"/>
            <a:round/>
            <a:headEnd len="sm" w="sm" type="none"/>
            <a:tailEnd len="med" w="med" type="triangle"/>
          </a:ln>
        </p:spPr>
      </p:cxnSp>
      <p:grpSp>
        <p:nvGrpSpPr>
          <p:cNvPr id="1982" name="Google Shape;1982;p25"/>
          <p:cNvGrpSpPr/>
          <p:nvPr/>
        </p:nvGrpSpPr>
        <p:grpSpPr>
          <a:xfrm>
            <a:off x="7132028" y="2251945"/>
            <a:ext cx="1263324" cy="1040890"/>
            <a:chOff x="374450" y="1761350"/>
            <a:chExt cx="1698000" cy="1892100"/>
          </a:xfrm>
        </p:grpSpPr>
        <p:sp>
          <p:nvSpPr>
            <p:cNvPr id="1983" name="Google Shape;1983;p25"/>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84" name="Google Shape;1984;p25"/>
            <p:cNvSpPr txBox="1"/>
            <p:nvPr/>
          </p:nvSpPr>
          <p:spPr>
            <a:xfrm>
              <a:off x="497778" y="2202828"/>
              <a:ext cx="1461368" cy="50496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Vehicle Cont</a:t>
              </a:r>
              <a:r>
                <a:rPr b="0" i="0" lang="en-US" sz="1400" u="none" cap="none" strike="noStrike">
                  <a:solidFill>
                    <a:schemeClr val="accent5"/>
                  </a:solidFill>
                  <a:latin typeface="Roboto Condensed"/>
                  <a:ea typeface="Roboto Condensed"/>
                  <a:cs typeface="Roboto Condensed"/>
                  <a:sym typeface="Roboto Condensed"/>
                </a:rPr>
                <a:t>r</a:t>
              </a:r>
              <a:r>
                <a:rPr b="1" i="0" lang="en-US" sz="1400" u="none" cap="none" strike="noStrike">
                  <a:solidFill>
                    <a:schemeClr val="accent5"/>
                  </a:solidFill>
                  <a:latin typeface="Roboto Condensed"/>
                  <a:ea typeface="Roboto Condensed"/>
                  <a:cs typeface="Roboto Condensed"/>
                  <a:sym typeface="Roboto Condensed"/>
                </a:rPr>
                <a:t>ol</a:t>
              </a:r>
              <a:endParaRPr b="1" i="0" sz="1400" u="none" cap="none" strike="noStrike">
                <a:solidFill>
                  <a:schemeClr val="accent5"/>
                </a:solidFill>
                <a:latin typeface="Roboto Condensed"/>
                <a:ea typeface="Roboto Condensed"/>
                <a:cs typeface="Roboto Condensed"/>
                <a:sym typeface="Roboto Condensed"/>
              </a:endParaRPr>
            </a:p>
          </p:txBody>
        </p:sp>
      </p:grpSp>
      <p:sp>
        <p:nvSpPr>
          <p:cNvPr id="1985" name="Google Shape;1985;p25"/>
          <p:cNvSpPr txBox="1"/>
          <p:nvPr/>
        </p:nvSpPr>
        <p:spPr>
          <a:xfrm>
            <a:off x="2944511" y="3875172"/>
            <a:ext cx="1512720"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High-Speed Object-Level </a:t>
            </a:r>
            <a:endParaRPr/>
          </a:p>
          <a:p>
            <a:pPr indent="0" lvl="0" marL="0" marR="0" rtl="0" algn="ctr">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Data Transmission</a:t>
            </a:r>
            <a:endParaRPr/>
          </a:p>
        </p:txBody>
      </p:sp>
      <p:grpSp>
        <p:nvGrpSpPr>
          <p:cNvPr id="1986" name="Google Shape;1986;p25"/>
          <p:cNvGrpSpPr/>
          <p:nvPr/>
        </p:nvGrpSpPr>
        <p:grpSpPr>
          <a:xfrm rot="10800000">
            <a:off x="3290906" y="3633081"/>
            <a:ext cx="883262" cy="242091"/>
            <a:chOff x="2300350" y="2601250"/>
            <a:chExt cx="2275275" cy="623625"/>
          </a:xfrm>
        </p:grpSpPr>
        <p:sp>
          <p:nvSpPr>
            <p:cNvPr id="1987" name="Google Shape;1987;p2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88" name="Google Shape;1988;p25"/>
            <p:cNvSpPr/>
            <p:nvPr/>
          </p:nvSpPr>
          <p:spPr>
            <a:xfrm>
              <a:off x="2680074" y="2601250"/>
              <a:ext cx="389026"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89" name="Google Shape;1989;p2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90" name="Google Shape;1990;p2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91" name="Google Shape;1991;p2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1992" name="Google Shape;1992;p2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grpSp>
      <p:sp>
        <p:nvSpPr>
          <p:cNvPr id="1993" name="Google Shape;1993;p25"/>
          <p:cNvSpPr txBox="1"/>
          <p:nvPr/>
        </p:nvSpPr>
        <p:spPr>
          <a:xfrm>
            <a:off x="1451723" y="4128644"/>
            <a:ext cx="1204176" cy="523220"/>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Data</a:t>
            </a:r>
            <a:endParaRPr/>
          </a:p>
          <a:p>
            <a:pPr indent="0" lvl="0" marL="0" marR="0" rtl="0" algn="ctr">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Preprocessing</a:t>
            </a:r>
            <a:endParaRPr/>
          </a:p>
        </p:txBody>
      </p:sp>
      <p:sp>
        <p:nvSpPr>
          <p:cNvPr id="1994" name="Google Shape;1994;p25"/>
          <p:cNvSpPr/>
          <p:nvPr/>
        </p:nvSpPr>
        <p:spPr>
          <a:xfrm>
            <a:off x="1994097" y="3736190"/>
            <a:ext cx="104283" cy="324787"/>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cxnSp>
        <p:nvCxnSpPr>
          <p:cNvPr id="1995" name="Google Shape;1995;p25"/>
          <p:cNvCxnSpPr>
            <a:stCxn id="1971" idx="3"/>
            <a:endCxn id="1974" idx="1"/>
          </p:cNvCxnSpPr>
          <p:nvPr/>
        </p:nvCxnSpPr>
        <p:spPr>
          <a:xfrm flipH="1" rot="10800000">
            <a:off x="2749555" y="2749653"/>
            <a:ext cx="1579800" cy="216600"/>
          </a:xfrm>
          <a:prstGeom prst="bentConnector3">
            <a:avLst>
              <a:gd fmla="val 90384" name="adj1"/>
            </a:avLst>
          </a:prstGeom>
          <a:noFill/>
          <a:ln cap="flat" cmpd="sng" w="9525">
            <a:solidFill>
              <a:srgbClr val="88FBFB"/>
            </a:solidFill>
            <a:prstDash val="solid"/>
            <a:round/>
            <a:headEnd len="sm" w="sm" type="none"/>
            <a:tailEnd len="med" w="med" type="triangle"/>
          </a:ln>
        </p:spPr>
      </p:cxnSp>
      <p:sp>
        <p:nvSpPr>
          <p:cNvPr id="1996" name="Google Shape;1996;p25"/>
          <p:cNvSpPr txBox="1"/>
          <p:nvPr/>
        </p:nvSpPr>
        <p:spPr>
          <a:xfrm>
            <a:off x="2515021" y="2113445"/>
            <a:ext cx="196699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accent5"/>
                </a:solidFill>
                <a:latin typeface="Roboto Condensed"/>
                <a:ea typeface="Roboto Condensed"/>
                <a:cs typeface="Roboto Condensed"/>
                <a:sym typeface="Roboto Condensed"/>
              </a:rPr>
              <a:t>Up to 1 Gbits/s </a:t>
            </a:r>
            <a:endParaRPr/>
          </a:p>
        </p:txBody>
      </p:sp>
      <p:sp>
        <p:nvSpPr>
          <p:cNvPr id="1997" name="Google Shape;1997;p25"/>
          <p:cNvSpPr txBox="1"/>
          <p:nvPr/>
        </p:nvSpPr>
        <p:spPr>
          <a:xfrm>
            <a:off x="2583682" y="2698823"/>
            <a:ext cx="196699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accent5"/>
                </a:solidFill>
                <a:latin typeface="Roboto Condensed"/>
                <a:ea typeface="Roboto Condensed"/>
                <a:cs typeface="Roboto Condensed"/>
                <a:sym typeface="Roboto Condensed"/>
              </a:rPr>
              <a:t>Up to 5 Gbits/s </a:t>
            </a:r>
            <a:endParaRPr/>
          </a:p>
        </p:txBody>
      </p:sp>
      <p:sp>
        <p:nvSpPr>
          <p:cNvPr id="1998" name="Google Shape;1998;p25"/>
          <p:cNvSpPr txBox="1"/>
          <p:nvPr/>
        </p:nvSpPr>
        <p:spPr>
          <a:xfrm>
            <a:off x="5249748" y="1232651"/>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GNSS</a:t>
            </a:r>
            <a:endParaRPr b="1" i="0" sz="1400" u="none" cap="none" strike="noStrike">
              <a:solidFill>
                <a:schemeClr val="accent5"/>
              </a:solidFill>
              <a:latin typeface="Roboto Condensed"/>
              <a:ea typeface="Roboto Condensed"/>
              <a:cs typeface="Roboto Condensed"/>
              <a:sym typeface="Roboto Condensed"/>
            </a:endParaRPr>
          </a:p>
        </p:txBody>
      </p:sp>
      <p:cxnSp>
        <p:nvCxnSpPr>
          <p:cNvPr id="1999" name="Google Shape;1999;p25"/>
          <p:cNvCxnSpPr>
            <a:stCxn id="1998" idx="2"/>
            <a:endCxn id="1974" idx="0"/>
          </p:cNvCxnSpPr>
          <p:nvPr/>
        </p:nvCxnSpPr>
        <p:spPr>
          <a:xfrm flipH="1">
            <a:off x="5081259" y="1632730"/>
            <a:ext cx="661500" cy="367200"/>
          </a:xfrm>
          <a:prstGeom prst="straightConnector1">
            <a:avLst/>
          </a:prstGeom>
          <a:noFill/>
          <a:ln cap="flat" cmpd="sng" w="9525">
            <a:solidFill>
              <a:srgbClr val="88FBFB"/>
            </a:solidFill>
            <a:prstDash val="solid"/>
            <a:round/>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26"/>
          <p:cNvSpPr txBox="1"/>
          <p:nvPr>
            <p:ph type="title"/>
          </p:nvPr>
        </p:nvSpPr>
        <p:spPr>
          <a:xfrm>
            <a:off x="1617300" y="384563"/>
            <a:ext cx="5909399" cy="540939"/>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2800">
                <a:solidFill>
                  <a:schemeClr val="accent2"/>
                </a:solidFill>
              </a:rPr>
              <a:t>Raw Data Sensor Fusion Concept</a:t>
            </a:r>
            <a:endParaRPr sz="2800">
              <a:solidFill>
                <a:schemeClr val="accent2"/>
              </a:solidFill>
            </a:endParaRPr>
          </a:p>
        </p:txBody>
      </p:sp>
      <p:grpSp>
        <p:nvGrpSpPr>
          <p:cNvPr id="2005" name="Google Shape;2005;p26"/>
          <p:cNvGrpSpPr/>
          <p:nvPr/>
        </p:nvGrpSpPr>
        <p:grpSpPr>
          <a:xfrm rot="10800000">
            <a:off x="5976894" y="2636839"/>
            <a:ext cx="883262" cy="242091"/>
            <a:chOff x="2300350" y="2601250"/>
            <a:chExt cx="2275275" cy="623625"/>
          </a:xfrm>
        </p:grpSpPr>
        <p:sp>
          <p:nvSpPr>
            <p:cNvPr id="2006" name="Google Shape;2006;p2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07" name="Google Shape;2007;p2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08" name="Google Shape;2008;p2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09" name="Google Shape;2009;p2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10" name="Google Shape;2010;p2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11" name="Google Shape;2011;p2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grpSp>
      <p:grpSp>
        <p:nvGrpSpPr>
          <p:cNvPr id="2012" name="Google Shape;2012;p26"/>
          <p:cNvGrpSpPr/>
          <p:nvPr/>
        </p:nvGrpSpPr>
        <p:grpSpPr>
          <a:xfrm>
            <a:off x="1104389" y="1391888"/>
            <a:ext cx="1698000" cy="2424535"/>
            <a:chOff x="374450" y="1757180"/>
            <a:chExt cx="1698000" cy="1896270"/>
          </a:xfrm>
        </p:grpSpPr>
        <p:sp>
          <p:nvSpPr>
            <p:cNvPr id="2013" name="Google Shape;2013;p26"/>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14" name="Google Shape;2014;p26"/>
            <p:cNvSpPr txBox="1"/>
            <p:nvPr/>
          </p:nvSpPr>
          <p:spPr>
            <a:xfrm>
              <a:off x="613700" y="1757180"/>
              <a:ext cx="1203900" cy="40007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Sensors</a:t>
              </a:r>
              <a:endParaRPr b="1" i="0" sz="1400" u="none" cap="none" strike="noStrike">
                <a:solidFill>
                  <a:schemeClr val="accent5"/>
                </a:solidFill>
                <a:latin typeface="Roboto Condensed"/>
                <a:ea typeface="Roboto Condensed"/>
                <a:cs typeface="Roboto Condensed"/>
                <a:sym typeface="Roboto Condensed"/>
              </a:endParaRPr>
            </a:p>
          </p:txBody>
        </p:sp>
        <p:sp>
          <p:nvSpPr>
            <p:cNvPr id="2015" name="Google Shape;2015;p26"/>
            <p:cNvSpPr/>
            <p:nvPr/>
          </p:nvSpPr>
          <p:spPr>
            <a:xfrm>
              <a:off x="473000" y="2081618"/>
              <a:ext cx="1500900" cy="313003"/>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Camera</a:t>
              </a:r>
              <a:endParaRPr b="0" i="0" sz="1100" u="none" cap="none" strike="noStrike">
                <a:solidFill>
                  <a:schemeClr val="accent5"/>
                </a:solidFill>
                <a:latin typeface="Roboto Condensed"/>
                <a:ea typeface="Roboto Condensed"/>
                <a:cs typeface="Roboto Condensed"/>
                <a:sym typeface="Roboto Condensed"/>
              </a:endParaRPr>
            </a:p>
          </p:txBody>
        </p:sp>
        <p:sp>
          <p:nvSpPr>
            <p:cNvPr id="2016" name="Google Shape;2016;p26"/>
            <p:cNvSpPr/>
            <p:nvPr/>
          </p:nvSpPr>
          <p:spPr>
            <a:xfrm>
              <a:off x="464725" y="2443488"/>
              <a:ext cx="1500900" cy="313003"/>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LiDAR</a:t>
              </a:r>
              <a:endParaRPr b="0" i="0" sz="1100" u="none" cap="none" strike="noStrike">
                <a:solidFill>
                  <a:schemeClr val="accent5"/>
                </a:solidFill>
                <a:latin typeface="Roboto Condensed"/>
                <a:ea typeface="Roboto Condensed"/>
                <a:cs typeface="Roboto Condensed"/>
                <a:sym typeface="Roboto Condensed"/>
              </a:endParaRPr>
            </a:p>
          </p:txBody>
        </p:sp>
      </p:grpSp>
      <p:sp>
        <p:nvSpPr>
          <p:cNvPr id="2017" name="Google Shape;2017;p26"/>
          <p:cNvSpPr/>
          <p:nvPr/>
        </p:nvSpPr>
        <p:spPr>
          <a:xfrm>
            <a:off x="1192898" y="2757885"/>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Radar</a:t>
            </a:r>
            <a:endParaRPr b="0" i="0" sz="1100" u="none" cap="none" strike="noStrike">
              <a:solidFill>
                <a:schemeClr val="accent5"/>
              </a:solidFill>
              <a:latin typeface="Roboto Condensed"/>
              <a:ea typeface="Roboto Condensed"/>
              <a:cs typeface="Roboto Condensed"/>
              <a:sym typeface="Roboto Condensed"/>
            </a:endParaRPr>
          </a:p>
        </p:txBody>
      </p:sp>
      <p:sp>
        <p:nvSpPr>
          <p:cNvPr id="2018" name="Google Shape;2018;p26"/>
          <p:cNvSpPr/>
          <p:nvPr/>
        </p:nvSpPr>
        <p:spPr>
          <a:xfrm>
            <a:off x="1202939" y="3227486"/>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Ultrasound</a:t>
            </a:r>
            <a:endParaRPr b="0" i="0" sz="1100" u="none" cap="none" strike="noStrike">
              <a:solidFill>
                <a:schemeClr val="accent5"/>
              </a:solidFill>
              <a:latin typeface="Roboto Condensed"/>
              <a:ea typeface="Roboto Condensed"/>
              <a:cs typeface="Roboto Condensed"/>
              <a:sym typeface="Roboto Condensed"/>
            </a:endParaRPr>
          </a:p>
        </p:txBody>
      </p:sp>
      <p:grpSp>
        <p:nvGrpSpPr>
          <p:cNvPr id="2019" name="Google Shape;2019;p26"/>
          <p:cNvGrpSpPr/>
          <p:nvPr/>
        </p:nvGrpSpPr>
        <p:grpSpPr>
          <a:xfrm>
            <a:off x="4233710" y="2000022"/>
            <a:ext cx="1503763" cy="1499104"/>
            <a:chOff x="374450" y="1761350"/>
            <a:chExt cx="1698000" cy="1892100"/>
          </a:xfrm>
        </p:grpSpPr>
        <p:sp>
          <p:nvSpPr>
            <p:cNvPr id="2020" name="Google Shape;2020;p26"/>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21" name="Google Shape;2021;p26"/>
            <p:cNvSpPr txBox="1"/>
            <p:nvPr/>
          </p:nvSpPr>
          <p:spPr>
            <a:xfrm>
              <a:off x="508997" y="2402765"/>
              <a:ext cx="1461368" cy="49948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Sensor Fusion</a:t>
              </a:r>
              <a:endParaRPr b="1" i="0" sz="1400" u="none" cap="none" strike="noStrike">
                <a:solidFill>
                  <a:schemeClr val="accent5"/>
                </a:solidFill>
                <a:latin typeface="Roboto Condensed"/>
                <a:ea typeface="Roboto Condensed"/>
                <a:cs typeface="Roboto Condensed"/>
                <a:sym typeface="Roboto Condensed"/>
              </a:endParaRPr>
            </a:p>
          </p:txBody>
        </p:sp>
      </p:grpSp>
      <p:sp>
        <p:nvSpPr>
          <p:cNvPr id="2022" name="Google Shape;2022;p26"/>
          <p:cNvSpPr txBox="1"/>
          <p:nvPr/>
        </p:nvSpPr>
        <p:spPr>
          <a:xfrm>
            <a:off x="4113999" y="1251160"/>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V2X</a:t>
            </a:r>
            <a:endParaRPr b="1" i="0" sz="1400" u="none" cap="none" strike="noStrike">
              <a:solidFill>
                <a:schemeClr val="accent5"/>
              </a:solidFill>
              <a:latin typeface="Roboto Condensed"/>
              <a:ea typeface="Roboto Condensed"/>
              <a:cs typeface="Roboto Condensed"/>
              <a:sym typeface="Roboto Condensed"/>
            </a:endParaRPr>
          </a:p>
        </p:txBody>
      </p:sp>
      <p:sp>
        <p:nvSpPr>
          <p:cNvPr id="2023" name="Google Shape;2023;p26"/>
          <p:cNvSpPr txBox="1"/>
          <p:nvPr/>
        </p:nvSpPr>
        <p:spPr>
          <a:xfrm>
            <a:off x="4492580" y="3980577"/>
            <a:ext cx="986022" cy="615523"/>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Digital Maps</a:t>
            </a:r>
            <a:endParaRPr b="1" i="0" sz="1400" u="none" cap="none" strike="noStrike">
              <a:solidFill>
                <a:schemeClr val="accent5"/>
              </a:solidFill>
              <a:latin typeface="Roboto Condensed"/>
              <a:ea typeface="Roboto Condensed"/>
              <a:cs typeface="Roboto Condensed"/>
              <a:sym typeface="Roboto Condensed"/>
            </a:endParaRPr>
          </a:p>
        </p:txBody>
      </p:sp>
      <p:cxnSp>
        <p:nvCxnSpPr>
          <p:cNvPr id="2024" name="Google Shape;2024;p26"/>
          <p:cNvCxnSpPr>
            <a:stCxn id="2022" idx="2"/>
            <a:endCxn id="2020" idx="0"/>
          </p:cNvCxnSpPr>
          <p:nvPr/>
        </p:nvCxnSpPr>
        <p:spPr>
          <a:xfrm>
            <a:off x="4607010" y="1651239"/>
            <a:ext cx="378600" cy="348900"/>
          </a:xfrm>
          <a:prstGeom prst="straightConnector1">
            <a:avLst/>
          </a:prstGeom>
          <a:noFill/>
          <a:ln cap="flat" cmpd="sng" w="9525">
            <a:solidFill>
              <a:schemeClr val="accent2"/>
            </a:solidFill>
            <a:prstDash val="solid"/>
            <a:round/>
            <a:headEnd len="sm" w="sm" type="none"/>
            <a:tailEnd len="med" w="med" type="triangle"/>
          </a:ln>
        </p:spPr>
      </p:cxnSp>
      <p:cxnSp>
        <p:nvCxnSpPr>
          <p:cNvPr id="2025" name="Google Shape;2025;p26"/>
          <p:cNvCxnSpPr>
            <a:stCxn id="2023" idx="0"/>
            <a:endCxn id="2020" idx="2"/>
          </p:cNvCxnSpPr>
          <p:nvPr/>
        </p:nvCxnSpPr>
        <p:spPr>
          <a:xfrm rot="10800000">
            <a:off x="4985591" y="3499077"/>
            <a:ext cx="0" cy="481500"/>
          </a:xfrm>
          <a:prstGeom prst="straightConnector1">
            <a:avLst/>
          </a:prstGeom>
          <a:noFill/>
          <a:ln cap="flat" cmpd="sng" w="9525">
            <a:solidFill>
              <a:srgbClr val="88FBFB"/>
            </a:solidFill>
            <a:prstDash val="solid"/>
            <a:round/>
            <a:headEnd len="sm" w="sm" type="none"/>
            <a:tailEnd len="med" w="med" type="triangle"/>
          </a:ln>
        </p:spPr>
      </p:cxnSp>
      <p:cxnSp>
        <p:nvCxnSpPr>
          <p:cNvPr id="2026" name="Google Shape;2026;p26"/>
          <p:cNvCxnSpPr>
            <a:stCxn id="2015" idx="3"/>
          </p:cNvCxnSpPr>
          <p:nvPr/>
        </p:nvCxnSpPr>
        <p:spPr>
          <a:xfrm>
            <a:off x="2703839" y="2006808"/>
            <a:ext cx="1530000" cy="300900"/>
          </a:xfrm>
          <a:prstGeom prst="bentConnector3">
            <a:avLst>
              <a:gd fmla="val 88218" name="adj1"/>
            </a:avLst>
          </a:prstGeom>
          <a:noFill/>
          <a:ln cap="flat" cmpd="sng" w="9525">
            <a:solidFill>
              <a:srgbClr val="88FBFB"/>
            </a:solidFill>
            <a:prstDash val="solid"/>
            <a:round/>
            <a:headEnd len="sm" w="sm" type="none"/>
            <a:tailEnd len="med" w="med" type="triangle"/>
          </a:ln>
        </p:spPr>
      </p:cxnSp>
      <p:cxnSp>
        <p:nvCxnSpPr>
          <p:cNvPr id="2027" name="Google Shape;2027;p26"/>
          <p:cNvCxnSpPr>
            <a:stCxn id="2017" idx="3"/>
          </p:cNvCxnSpPr>
          <p:nvPr/>
        </p:nvCxnSpPr>
        <p:spPr>
          <a:xfrm flipH="1" rot="10800000">
            <a:off x="2693798" y="2859585"/>
            <a:ext cx="1562700" cy="98400"/>
          </a:xfrm>
          <a:prstGeom prst="bentConnector3">
            <a:avLst>
              <a:gd fmla="val 88106" name="adj1"/>
            </a:avLst>
          </a:prstGeom>
          <a:noFill/>
          <a:ln cap="flat" cmpd="sng" w="9525">
            <a:solidFill>
              <a:srgbClr val="88FBFB"/>
            </a:solidFill>
            <a:prstDash val="solid"/>
            <a:round/>
            <a:headEnd len="sm" w="sm" type="none"/>
            <a:tailEnd len="med" w="med" type="triangle"/>
          </a:ln>
        </p:spPr>
      </p:cxnSp>
      <p:cxnSp>
        <p:nvCxnSpPr>
          <p:cNvPr id="2028" name="Google Shape;2028;p26"/>
          <p:cNvCxnSpPr>
            <a:stCxn id="2018" idx="3"/>
          </p:cNvCxnSpPr>
          <p:nvPr/>
        </p:nvCxnSpPr>
        <p:spPr>
          <a:xfrm flipH="1" rot="10800000">
            <a:off x="2703839" y="3158186"/>
            <a:ext cx="1530000" cy="269400"/>
          </a:xfrm>
          <a:prstGeom prst="bentConnector3">
            <a:avLst>
              <a:gd fmla="val 90302" name="adj1"/>
            </a:avLst>
          </a:prstGeom>
          <a:noFill/>
          <a:ln cap="flat" cmpd="sng" w="9525">
            <a:solidFill>
              <a:srgbClr val="88FBFB"/>
            </a:solidFill>
            <a:prstDash val="solid"/>
            <a:round/>
            <a:headEnd len="sm" w="sm" type="none"/>
            <a:tailEnd len="med" w="med" type="triangle"/>
          </a:ln>
        </p:spPr>
      </p:cxnSp>
      <p:cxnSp>
        <p:nvCxnSpPr>
          <p:cNvPr id="2029" name="Google Shape;2029;p26"/>
          <p:cNvCxnSpPr>
            <a:stCxn id="2016" idx="3"/>
          </p:cNvCxnSpPr>
          <p:nvPr/>
        </p:nvCxnSpPr>
        <p:spPr>
          <a:xfrm>
            <a:off x="2695564" y="2469488"/>
            <a:ext cx="1538100" cy="78900"/>
          </a:xfrm>
          <a:prstGeom prst="bentConnector3">
            <a:avLst>
              <a:gd fmla="val 89405" name="adj1"/>
            </a:avLst>
          </a:prstGeom>
          <a:noFill/>
          <a:ln cap="flat" cmpd="sng" w="9525">
            <a:solidFill>
              <a:srgbClr val="88FBFB"/>
            </a:solidFill>
            <a:prstDash val="solid"/>
            <a:round/>
            <a:headEnd len="sm" w="sm" type="none"/>
            <a:tailEnd len="med" w="med" type="triangle"/>
          </a:ln>
        </p:spPr>
      </p:cxnSp>
      <p:grpSp>
        <p:nvGrpSpPr>
          <p:cNvPr id="2030" name="Google Shape;2030;p26"/>
          <p:cNvGrpSpPr/>
          <p:nvPr/>
        </p:nvGrpSpPr>
        <p:grpSpPr>
          <a:xfrm>
            <a:off x="7036335" y="2251945"/>
            <a:ext cx="1263324" cy="1040890"/>
            <a:chOff x="374450" y="1761350"/>
            <a:chExt cx="1698000" cy="1892100"/>
          </a:xfrm>
        </p:grpSpPr>
        <p:sp>
          <p:nvSpPr>
            <p:cNvPr id="2031" name="Google Shape;2031;p26"/>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32" name="Google Shape;2032;p26"/>
            <p:cNvSpPr txBox="1"/>
            <p:nvPr/>
          </p:nvSpPr>
          <p:spPr>
            <a:xfrm>
              <a:off x="497778" y="2202828"/>
              <a:ext cx="1461368" cy="50496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Vehicle Cont</a:t>
              </a:r>
              <a:r>
                <a:rPr b="0" i="0" lang="en-US" sz="1400" u="none" cap="none" strike="noStrike">
                  <a:solidFill>
                    <a:schemeClr val="accent5"/>
                  </a:solidFill>
                  <a:latin typeface="Roboto Condensed"/>
                  <a:ea typeface="Roboto Condensed"/>
                  <a:cs typeface="Roboto Condensed"/>
                  <a:sym typeface="Roboto Condensed"/>
                </a:rPr>
                <a:t>r</a:t>
              </a:r>
              <a:r>
                <a:rPr b="1" i="0" lang="en-US" sz="1400" u="none" cap="none" strike="noStrike">
                  <a:solidFill>
                    <a:schemeClr val="accent5"/>
                  </a:solidFill>
                  <a:latin typeface="Roboto Condensed"/>
                  <a:ea typeface="Roboto Condensed"/>
                  <a:cs typeface="Roboto Condensed"/>
                  <a:sym typeface="Roboto Condensed"/>
                </a:rPr>
                <a:t>ol</a:t>
              </a:r>
              <a:endParaRPr b="1" i="0" sz="1400" u="none" cap="none" strike="noStrike">
                <a:solidFill>
                  <a:schemeClr val="accent5"/>
                </a:solidFill>
                <a:latin typeface="Roboto Condensed"/>
                <a:ea typeface="Roboto Condensed"/>
                <a:cs typeface="Roboto Condensed"/>
                <a:sym typeface="Roboto Condensed"/>
              </a:endParaRPr>
            </a:p>
          </p:txBody>
        </p:sp>
      </p:grpSp>
      <p:sp>
        <p:nvSpPr>
          <p:cNvPr id="2033" name="Google Shape;2033;p26"/>
          <p:cNvSpPr txBox="1"/>
          <p:nvPr/>
        </p:nvSpPr>
        <p:spPr>
          <a:xfrm>
            <a:off x="2481141" y="3856733"/>
            <a:ext cx="1966992"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High-Bandwidth</a:t>
            </a:r>
            <a:endParaRPr/>
          </a:p>
          <a:p>
            <a:pPr indent="0" lvl="0" marL="0" marR="0" rtl="0" algn="ctr">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Raw Data Transmission</a:t>
            </a:r>
            <a:endParaRPr/>
          </a:p>
        </p:txBody>
      </p:sp>
      <p:grpSp>
        <p:nvGrpSpPr>
          <p:cNvPr id="2034" name="Google Shape;2034;p26"/>
          <p:cNvGrpSpPr/>
          <p:nvPr/>
        </p:nvGrpSpPr>
        <p:grpSpPr>
          <a:xfrm rot="10800000">
            <a:off x="2979406" y="3574332"/>
            <a:ext cx="883262" cy="242091"/>
            <a:chOff x="2300350" y="2601250"/>
            <a:chExt cx="2275275" cy="623625"/>
          </a:xfrm>
        </p:grpSpPr>
        <p:sp>
          <p:nvSpPr>
            <p:cNvPr id="2035" name="Google Shape;2035;p2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36" name="Google Shape;2036;p2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37" name="Google Shape;2037;p2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38" name="Google Shape;2038;p2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39" name="Google Shape;2039;p2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40" name="Google Shape;2040;p2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grpSp>
      <p:sp>
        <p:nvSpPr>
          <p:cNvPr id="2041" name="Google Shape;2041;p26"/>
          <p:cNvSpPr txBox="1"/>
          <p:nvPr/>
        </p:nvSpPr>
        <p:spPr>
          <a:xfrm>
            <a:off x="2534554" y="1758024"/>
            <a:ext cx="196699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accent5"/>
                </a:solidFill>
                <a:latin typeface="Roboto Condensed"/>
                <a:ea typeface="Roboto Condensed"/>
                <a:cs typeface="Roboto Condensed"/>
                <a:sym typeface="Roboto Condensed"/>
              </a:rPr>
              <a:t>Up to 24 Gbits/s </a:t>
            </a:r>
            <a:endParaRPr/>
          </a:p>
        </p:txBody>
      </p:sp>
      <p:sp>
        <p:nvSpPr>
          <p:cNvPr id="2042" name="Google Shape;2042;p26"/>
          <p:cNvSpPr txBox="1"/>
          <p:nvPr/>
        </p:nvSpPr>
        <p:spPr>
          <a:xfrm>
            <a:off x="2867884" y="2689065"/>
            <a:ext cx="124611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accent5"/>
                </a:solidFill>
                <a:latin typeface="Roboto Condensed"/>
                <a:ea typeface="Roboto Condensed"/>
                <a:cs typeface="Roboto Condensed"/>
                <a:sym typeface="Roboto Condensed"/>
              </a:rPr>
              <a:t>Up to 120 Gbits/s </a:t>
            </a:r>
            <a:endParaRPr/>
          </a:p>
        </p:txBody>
      </p:sp>
      <p:sp>
        <p:nvSpPr>
          <p:cNvPr id="2043" name="Google Shape;2043;p26"/>
          <p:cNvSpPr txBox="1"/>
          <p:nvPr/>
        </p:nvSpPr>
        <p:spPr>
          <a:xfrm>
            <a:off x="2903296" y="2217451"/>
            <a:ext cx="124611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accent5"/>
                </a:solidFill>
                <a:latin typeface="Roboto Condensed"/>
                <a:ea typeface="Roboto Condensed"/>
                <a:cs typeface="Roboto Condensed"/>
                <a:sym typeface="Roboto Condensed"/>
              </a:rPr>
              <a:t>Up 1 Gbit/s </a:t>
            </a:r>
            <a:endParaRPr/>
          </a:p>
        </p:txBody>
      </p:sp>
      <p:sp>
        <p:nvSpPr>
          <p:cNvPr id="2044" name="Google Shape;2044;p26"/>
          <p:cNvSpPr txBox="1"/>
          <p:nvPr/>
        </p:nvSpPr>
        <p:spPr>
          <a:xfrm>
            <a:off x="5212583" y="1253928"/>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GPS</a:t>
            </a:r>
            <a:endParaRPr b="1" i="0" sz="1400" u="none" cap="none" strike="noStrike">
              <a:solidFill>
                <a:schemeClr val="accent5"/>
              </a:solidFill>
              <a:latin typeface="Roboto Condensed"/>
              <a:ea typeface="Roboto Condensed"/>
              <a:cs typeface="Roboto Condensed"/>
              <a:sym typeface="Roboto Condensed"/>
            </a:endParaRPr>
          </a:p>
        </p:txBody>
      </p:sp>
      <p:cxnSp>
        <p:nvCxnSpPr>
          <p:cNvPr id="2045" name="Google Shape;2045;p26"/>
          <p:cNvCxnSpPr>
            <a:stCxn id="2044" idx="2"/>
            <a:endCxn id="2020" idx="0"/>
          </p:cNvCxnSpPr>
          <p:nvPr/>
        </p:nvCxnSpPr>
        <p:spPr>
          <a:xfrm flipH="1">
            <a:off x="4985594" y="1654007"/>
            <a:ext cx="720000" cy="345900"/>
          </a:xfrm>
          <a:prstGeom prst="straightConnector1">
            <a:avLst/>
          </a:prstGeom>
          <a:noFill/>
          <a:ln cap="flat" cmpd="sng" w="9525">
            <a:solidFill>
              <a:srgbClr val="88FBFB"/>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27"/>
          <p:cNvSpPr txBox="1"/>
          <p:nvPr>
            <p:ph type="title"/>
          </p:nvPr>
        </p:nvSpPr>
        <p:spPr>
          <a:xfrm>
            <a:off x="1617300" y="384563"/>
            <a:ext cx="6272058" cy="540939"/>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2800">
                <a:solidFill>
                  <a:schemeClr val="accent2"/>
                </a:solidFill>
              </a:rPr>
              <a:t>Hybrid Data Sensor Fusion Concept</a:t>
            </a:r>
            <a:endParaRPr sz="2800">
              <a:solidFill>
                <a:schemeClr val="accent2"/>
              </a:solidFill>
            </a:endParaRPr>
          </a:p>
        </p:txBody>
      </p:sp>
      <p:grpSp>
        <p:nvGrpSpPr>
          <p:cNvPr id="2051" name="Google Shape;2051;p27"/>
          <p:cNvGrpSpPr/>
          <p:nvPr/>
        </p:nvGrpSpPr>
        <p:grpSpPr>
          <a:xfrm rot="10800000">
            <a:off x="6072587" y="2636839"/>
            <a:ext cx="883262" cy="242091"/>
            <a:chOff x="2300350" y="2601250"/>
            <a:chExt cx="2275275" cy="623625"/>
          </a:xfrm>
        </p:grpSpPr>
        <p:sp>
          <p:nvSpPr>
            <p:cNvPr id="2052" name="Google Shape;2052;p2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53" name="Google Shape;2053;p2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54" name="Google Shape;2054;p2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55" name="Google Shape;2055;p2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56" name="Google Shape;2056;p2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57" name="Google Shape;2057;p2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grpSp>
      <p:grpSp>
        <p:nvGrpSpPr>
          <p:cNvPr id="2058" name="Google Shape;2058;p27"/>
          <p:cNvGrpSpPr/>
          <p:nvPr/>
        </p:nvGrpSpPr>
        <p:grpSpPr>
          <a:xfrm>
            <a:off x="1178802" y="1336999"/>
            <a:ext cx="1698000" cy="3359887"/>
            <a:chOff x="374450" y="1754673"/>
            <a:chExt cx="1698000" cy="1898777"/>
          </a:xfrm>
        </p:grpSpPr>
        <p:sp>
          <p:nvSpPr>
            <p:cNvPr id="2059" name="Google Shape;2059;p27"/>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60" name="Google Shape;2060;p27"/>
            <p:cNvSpPr txBox="1"/>
            <p:nvPr/>
          </p:nvSpPr>
          <p:spPr>
            <a:xfrm>
              <a:off x="543054" y="1754673"/>
              <a:ext cx="1360792" cy="31290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Smart Sensors</a:t>
              </a:r>
              <a:endParaRPr b="1" i="0" sz="1400" u="none" cap="none" strike="noStrike">
                <a:solidFill>
                  <a:schemeClr val="accent5"/>
                </a:solidFill>
                <a:latin typeface="Roboto Condensed"/>
                <a:ea typeface="Roboto Condensed"/>
                <a:cs typeface="Roboto Condensed"/>
                <a:sym typeface="Roboto Condensed"/>
              </a:endParaRPr>
            </a:p>
          </p:txBody>
        </p:sp>
        <p:sp>
          <p:nvSpPr>
            <p:cNvPr id="2061" name="Google Shape;2061;p27"/>
            <p:cNvSpPr/>
            <p:nvPr/>
          </p:nvSpPr>
          <p:spPr>
            <a:xfrm>
              <a:off x="452441" y="2028656"/>
              <a:ext cx="1500900" cy="23289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Camera</a:t>
              </a:r>
              <a:endParaRPr b="0" i="0" sz="1100" u="none" cap="none" strike="noStrike">
                <a:solidFill>
                  <a:schemeClr val="accent5"/>
                </a:solidFill>
                <a:latin typeface="Roboto Condensed"/>
                <a:ea typeface="Roboto Condensed"/>
                <a:cs typeface="Roboto Condensed"/>
                <a:sym typeface="Roboto Condensed"/>
              </a:endParaRPr>
            </a:p>
          </p:txBody>
        </p:sp>
        <p:sp>
          <p:nvSpPr>
            <p:cNvPr id="2062" name="Google Shape;2062;p27"/>
            <p:cNvSpPr/>
            <p:nvPr/>
          </p:nvSpPr>
          <p:spPr>
            <a:xfrm>
              <a:off x="444303" y="2306791"/>
              <a:ext cx="1500900" cy="21569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LiDAR</a:t>
              </a:r>
              <a:endParaRPr b="0" i="0" sz="1100" u="none" cap="none" strike="noStrike">
                <a:solidFill>
                  <a:schemeClr val="accent5"/>
                </a:solidFill>
                <a:latin typeface="Roboto Condensed"/>
                <a:ea typeface="Roboto Condensed"/>
                <a:cs typeface="Roboto Condensed"/>
                <a:sym typeface="Roboto Condensed"/>
              </a:endParaRPr>
            </a:p>
          </p:txBody>
        </p:sp>
      </p:grpSp>
      <p:sp>
        <p:nvSpPr>
          <p:cNvPr id="2063" name="Google Shape;2063;p27"/>
          <p:cNvSpPr/>
          <p:nvPr/>
        </p:nvSpPr>
        <p:spPr>
          <a:xfrm>
            <a:off x="1248655" y="2766153"/>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Radar</a:t>
            </a:r>
            <a:endParaRPr b="0" i="0" sz="1100" u="none" cap="none" strike="noStrike">
              <a:solidFill>
                <a:schemeClr val="accent5"/>
              </a:solidFill>
              <a:latin typeface="Roboto Condensed"/>
              <a:ea typeface="Roboto Condensed"/>
              <a:cs typeface="Roboto Condensed"/>
              <a:sym typeface="Roboto Condensed"/>
            </a:endParaRPr>
          </a:p>
        </p:txBody>
      </p:sp>
      <p:sp>
        <p:nvSpPr>
          <p:cNvPr id="2064" name="Google Shape;2064;p27"/>
          <p:cNvSpPr/>
          <p:nvPr/>
        </p:nvSpPr>
        <p:spPr>
          <a:xfrm>
            <a:off x="1248655" y="3246611"/>
            <a:ext cx="1500900" cy="4002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accent5"/>
                </a:solidFill>
                <a:latin typeface="Roboto Condensed"/>
                <a:ea typeface="Roboto Condensed"/>
                <a:cs typeface="Roboto Condensed"/>
                <a:sym typeface="Roboto Condensed"/>
              </a:rPr>
              <a:t>Ultrasound</a:t>
            </a:r>
            <a:endParaRPr b="0" i="0" sz="1100" u="none" cap="none" strike="noStrike">
              <a:solidFill>
                <a:schemeClr val="accent5"/>
              </a:solidFill>
              <a:latin typeface="Roboto Condensed"/>
              <a:ea typeface="Roboto Condensed"/>
              <a:cs typeface="Roboto Condensed"/>
              <a:sym typeface="Roboto Condensed"/>
            </a:endParaRPr>
          </a:p>
        </p:txBody>
      </p:sp>
      <p:grpSp>
        <p:nvGrpSpPr>
          <p:cNvPr id="2065" name="Google Shape;2065;p27"/>
          <p:cNvGrpSpPr/>
          <p:nvPr/>
        </p:nvGrpSpPr>
        <p:grpSpPr>
          <a:xfrm>
            <a:off x="4329403" y="2000022"/>
            <a:ext cx="1503763" cy="1499104"/>
            <a:chOff x="374450" y="1761350"/>
            <a:chExt cx="1698000" cy="1892100"/>
          </a:xfrm>
        </p:grpSpPr>
        <p:sp>
          <p:nvSpPr>
            <p:cNvPr id="2066" name="Google Shape;2066;p27"/>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67" name="Google Shape;2067;p27"/>
            <p:cNvSpPr txBox="1"/>
            <p:nvPr/>
          </p:nvSpPr>
          <p:spPr>
            <a:xfrm>
              <a:off x="508997" y="2402765"/>
              <a:ext cx="1461368" cy="49948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Sensor Fusion</a:t>
              </a:r>
              <a:endParaRPr b="1" i="0" sz="1400" u="none" cap="none" strike="noStrike">
                <a:solidFill>
                  <a:schemeClr val="accent5"/>
                </a:solidFill>
                <a:latin typeface="Roboto Condensed"/>
                <a:ea typeface="Roboto Condensed"/>
                <a:cs typeface="Roboto Condensed"/>
                <a:sym typeface="Roboto Condensed"/>
              </a:endParaRPr>
            </a:p>
          </p:txBody>
        </p:sp>
      </p:grpSp>
      <p:sp>
        <p:nvSpPr>
          <p:cNvPr id="2068" name="Google Shape;2068;p27"/>
          <p:cNvSpPr txBox="1"/>
          <p:nvPr/>
        </p:nvSpPr>
        <p:spPr>
          <a:xfrm>
            <a:off x="4078989" y="1232652"/>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V2X</a:t>
            </a:r>
            <a:endParaRPr b="1" i="0" sz="1400" u="none" cap="none" strike="noStrike">
              <a:solidFill>
                <a:schemeClr val="accent5"/>
              </a:solidFill>
              <a:latin typeface="Roboto Condensed"/>
              <a:ea typeface="Roboto Condensed"/>
              <a:cs typeface="Roboto Condensed"/>
              <a:sym typeface="Roboto Condensed"/>
            </a:endParaRPr>
          </a:p>
        </p:txBody>
      </p:sp>
      <p:sp>
        <p:nvSpPr>
          <p:cNvPr id="2069" name="Google Shape;2069;p27"/>
          <p:cNvSpPr txBox="1"/>
          <p:nvPr/>
        </p:nvSpPr>
        <p:spPr>
          <a:xfrm>
            <a:off x="4588273" y="3980577"/>
            <a:ext cx="986022" cy="615523"/>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Digital Maps</a:t>
            </a:r>
            <a:endParaRPr b="1" i="0" sz="1400" u="none" cap="none" strike="noStrike">
              <a:solidFill>
                <a:schemeClr val="accent5"/>
              </a:solidFill>
              <a:latin typeface="Roboto Condensed"/>
              <a:ea typeface="Roboto Condensed"/>
              <a:cs typeface="Roboto Condensed"/>
              <a:sym typeface="Roboto Condensed"/>
            </a:endParaRPr>
          </a:p>
        </p:txBody>
      </p:sp>
      <p:cxnSp>
        <p:nvCxnSpPr>
          <p:cNvPr id="2070" name="Google Shape;2070;p27"/>
          <p:cNvCxnSpPr>
            <a:stCxn id="2068" idx="2"/>
            <a:endCxn id="2066" idx="0"/>
          </p:cNvCxnSpPr>
          <p:nvPr/>
        </p:nvCxnSpPr>
        <p:spPr>
          <a:xfrm>
            <a:off x="4572000" y="1632731"/>
            <a:ext cx="509400" cy="367200"/>
          </a:xfrm>
          <a:prstGeom prst="straightConnector1">
            <a:avLst/>
          </a:prstGeom>
          <a:noFill/>
          <a:ln cap="flat" cmpd="sng" w="9525">
            <a:solidFill>
              <a:schemeClr val="accent2"/>
            </a:solidFill>
            <a:prstDash val="solid"/>
            <a:round/>
            <a:headEnd len="sm" w="sm" type="none"/>
            <a:tailEnd len="med" w="med" type="triangle"/>
          </a:ln>
        </p:spPr>
      </p:cxnSp>
      <p:cxnSp>
        <p:nvCxnSpPr>
          <p:cNvPr id="2071" name="Google Shape;2071;p27"/>
          <p:cNvCxnSpPr>
            <a:stCxn id="2069" idx="0"/>
            <a:endCxn id="2066" idx="2"/>
          </p:cNvCxnSpPr>
          <p:nvPr/>
        </p:nvCxnSpPr>
        <p:spPr>
          <a:xfrm rot="10800000">
            <a:off x="5081284" y="3499077"/>
            <a:ext cx="0" cy="481500"/>
          </a:xfrm>
          <a:prstGeom prst="straightConnector1">
            <a:avLst/>
          </a:prstGeom>
          <a:noFill/>
          <a:ln cap="flat" cmpd="sng" w="9525">
            <a:solidFill>
              <a:srgbClr val="88FBFB"/>
            </a:solidFill>
            <a:prstDash val="solid"/>
            <a:round/>
            <a:headEnd len="sm" w="sm" type="none"/>
            <a:tailEnd len="med" w="med" type="triangle"/>
          </a:ln>
        </p:spPr>
      </p:cxnSp>
      <p:cxnSp>
        <p:nvCxnSpPr>
          <p:cNvPr id="2072" name="Google Shape;2072;p27"/>
          <p:cNvCxnSpPr>
            <a:stCxn id="2061" idx="3"/>
          </p:cNvCxnSpPr>
          <p:nvPr/>
        </p:nvCxnSpPr>
        <p:spPr>
          <a:xfrm>
            <a:off x="2757693" y="2027862"/>
            <a:ext cx="1571700" cy="406200"/>
          </a:xfrm>
          <a:prstGeom prst="bentConnector3">
            <a:avLst>
              <a:gd fmla="val 89238" name="adj1"/>
            </a:avLst>
          </a:prstGeom>
          <a:noFill/>
          <a:ln cap="flat" cmpd="sng" w="9525">
            <a:solidFill>
              <a:srgbClr val="88FBFB"/>
            </a:solidFill>
            <a:prstDash val="solid"/>
            <a:round/>
            <a:headEnd len="sm" w="sm" type="none"/>
            <a:tailEnd len="med" w="med" type="triangle"/>
          </a:ln>
        </p:spPr>
      </p:cxnSp>
      <p:cxnSp>
        <p:nvCxnSpPr>
          <p:cNvPr id="2073" name="Google Shape;2073;p27"/>
          <p:cNvCxnSpPr>
            <a:stCxn id="2064" idx="3"/>
          </p:cNvCxnSpPr>
          <p:nvPr/>
        </p:nvCxnSpPr>
        <p:spPr>
          <a:xfrm flipH="1" rot="10800000">
            <a:off x="2749555" y="3271511"/>
            <a:ext cx="1538100" cy="175200"/>
          </a:xfrm>
          <a:prstGeom prst="bentConnector3">
            <a:avLst>
              <a:gd fmla="val 89400" name="adj1"/>
            </a:avLst>
          </a:prstGeom>
          <a:noFill/>
          <a:ln cap="flat" cmpd="sng" w="9525">
            <a:solidFill>
              <a:srgbClr val="88FBFB"/>
            </a:solidFill>
            <a:prstDash val="solid"/>
            <a:round/>
            <a:headEnd len="sm" w="sm" type="none"/>
            <a:tailEnd len="med" w="med" type="triangle"/>
          </a:ln>
        </p:spPr>
      </p:cxnSp>
      <p:grpSp>
        <p:nvGrpSpPr>
          <p:cNvPr id="2074" name="Google Shape;2074;p27"/>
          <p:cNvGrpSpPr/>
          <p:nvPr/>
        </p:nvGrpSpPr>
        <p:grpSpPr>
          <a:xfrm>
            <a:off x="7132028" y="2251945"/>
            <a:ext cx="1263324" cy="1040890"/>
            <a:chOff x="374450" y="1761350"/>
            <a:chExt cx="1698000" cy="1892100"/>
          </a:xfrm>
        </p:grpSpPr>
        <p:sp>
          <p:nvSpPr>
            <p:cNvPr id="2075" name="Google Shape;2075;p27"/>
            <p:cNvSpPr/>
            <p:nvPr/>
          </p:nvSpPr>
          <p:spPr>
            <a:xfrm>
              <a:off x="374450" y="1761350"/>
              <a:ext cx="1698000" cy="1892100"/>
            </a:xfrm>
            <a:prstGeom prst="roundRect">
              <a:avLst>
                <a:gd fmla="val 16667"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76" name="Google Shape;2076;p27"/>
            <p:cNvSpPr txBox="1"/>
            <p:nvPr/>
          </p:nvSpPr>
          <p:spPr>
            <a:xfrm>
              <a:off x="497778" y="2202828"/>
              <a:ext cx="1461368" cy="50496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Vehicle Cont</a:t>
              </a:r>
              <a:r>
                <a:rPr b="0" i="0" lang="en-US" sz="1400" u="none" cap="none" strike="noStrike">
                  <a:solidFill>
                    <a:schemeClr val="accent5"/>
                  </a:solidFill>
                  <a:latin typeface="Roboto Condensed"/>
                  <a:ea typeface="Roboto Condensed"/>
                  <a:cs typeface="Roboto Condensed"/>
                  <a:sym typeface="Roboto Condensed"/>
                </a:rPr>
                <a:t>r</a:t>
              </a:r>
              <a:r>
                <a:rPr b="1" i="0" lang="en-US" sz="1400" u="none" cap="none" strike="noStrike">
                  <a:solidFill>
                    <a:schemeClr val="accent5"/>
                  </a:solidFill>
                  <a:latin typeface="Roboto Condensed"/>
                  <a:ea typeface="Roboto Condensed"/>
                  <a:cs typeface="Roboto Condensed"/>
                  <a:sym typeface="Roboto Condensed"/>
                </a:rPr>
                <a:t>ol</a:t>
              </a:r>
              <a:endParaRPr b="1" i="0" sz="1400" u="none" cap="none" strike="noStrike">
                <a:solidFill>
                  <a:schemeClr val="accent5"/>
                </a:solidFill>
                <a:latin typeface="Roboto Condensed"/>
                <a:ea typeface="Roboto Condensed"/>
                <a:cs typeface="Roboto Condensed"/>
                <a:sym typeface="Roboto Condensed"/>
              </a:endParaRPr>
            </a:p>
          </p:txBody>
        </p:sp>
      </p:grpSp>
      <p:sp>
        <p:nvSpPr>
          <p:cNvPr id="2077" name="Google Shape;2077;p27"/>
          <p:cNvSpPr txBox="1"/>
          <p:nvPr/>
        </p:nvSpPr>
        <p:spPr>
          <a:xfrm>
            <a:off x="2944511" y="3875172"/>
            <a:ext cx="1512720"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High-Speed Object-Level </a:t>
            </a:r>
            <a:endParaRPr/>
          </a:p>
          <a:p>
            <a:pPr indent="0" lvl="0" marL="0" marR="0" rtl="0" algn="ctr">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Data Transmission</a:t>
            </a:r>
            <a:endParaRPr/>
          </a:p>
        </p:txBody>
      </p:sp>
      <p:grpSp>
        <p:nvGrpSpPr>
          <p:cNvPr id="2078" name="Google Shape;2078;p27"/>
          <p:cNvGrpSpPr/>
          <p:nvPr/>
        </p:nvGrpSpPr>
        <p:grpSpPr>
          <a:xfrm rot="10800000">
            <a:off x="3290906" y="3633081"/>
            <a:ext cx="883262" cy="242091"/>
            <a:chOff x="2300350" y="2601250"/>
            <a:chExt cx="2275275" cy="623625"/>
          </a:xfrm>
        </p:grpSpPr>
        <p:sp>
          <p:nvSpPr>
            <p:cNvPr id="2079" name="Google Shape;2079;p2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80" name="Google Shape;2080;p27"/>
            <p:cNvSpPr/>
            <p:nvPr/>
          </p:nvSpPr>
          <p:spPr>
            <a:xfrm>
              <a:off x="2680074" y="2601250"/>
              <a:ext cx="389026"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81" name="Google Shape;2081;p2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82" name="Google Shape;2082;p2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83" name="Google Shape;2083;p2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sp>
          <p:nvSpPr>
            <p:cNvPr id="2084" name="Google Shape;2084;p2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grpSp>
      <p:sp>
        <p:nvSpPr>
          <p:cNvPr id="2085" name="Google Shape;2085;p27"/>
          <p:cNvSpPr txBox="1"/>
          <p:nvPr/>
        </p:nvSpPr>
        <p:spPr>
          <a:xfrm>
            <a:off x="1451723" y="4128644"/>
            <a:ext cx="1204176" cy="523220"/>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Data</a:t>
            </a:r>
            <a:endParaRPr/>
          </a:p>
          <a:p>
            <a:pPr indent="0" lvl="0" marL="0" marR="0" rtl="0" algn="ctr">
              <a:lnSpc>
                <a:spcPct val="100000"/>
              </a:lnSpc>
              <a:spcBef>
                <a:spcPts val="0"/>
              </a:spcBef>
              <a:spcAft>
                <a:spcPts val="0"/>
              </a:spcAft>
              <a:buNone/>
            </a:pPr>
            <a:r>
              <a:rPr b="0" i="0" lang="en-US" sz="1400" u="none" cap="none" strike="noStrike">
                <a:solidFill>
                  <a:schemeClr val="accent5"/>
                </a:solidFill>
                <a:latin typeface="Roboto Condensed"/>
                <a:ea typeface="Roboto Condensed"/>
                <a:cs typeface="Roboto Condensed"/>
                <a:sym typeface="Roboto Condensed"/>
              </a:rPr>
              <a:t>Preprocessing</a:t>
            </a:r>
            <a:endParaRPr/>
          </a:p>
        </p:txBody>
      </p:sp>
      <p:sp>
        <p:nvSpPr>
          <p:cNvPr id="2086" name="Google Shape;2086;p27"/>
          <p:cNvSpPr/>
          <p:nvPr/>
        </p:nvSpPr>
        <p:spPr>
          <a:xfrm>
            <a:off x="1994097" y="3736190"/>
            <a:ext cx="104283" cy="324787"/>
          </a:xfrm>
          <a:prstGeom prst="upDownArrow">
            <a:avLst>
              <a:gd fmla="val 50000" name="adj1"/>
              <a:gd fmla="val 50000" name="adj2"/>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Roboto Condensed"/>
              <a:ea typeface="Roboto Condensed"/>
              <a:cs typeface="Roboto Condensed"/>
              <a:sym typeface="Roboto Condensed"/>
            </a:endParaRPr>
          </a:p>
        </p:txBody>
      </p:sp>
      <p:cxnSp>
        <p:nvCxnSpPr>
          <p:cNvPr id="2087" name="Google Shape;2087;p27"/>
          <p:cNvCxnSpPr>
            <a:stCxn id="2063" idx="3"/>
            <a:endCxn id="2066" idx="1"/>
          </p:cNvCxnSpPr>
          <p:nvPr/>
        </p:nvCxnSpPr>
        <p:spPr>
          <a:xfrm flipH="1" rot="10800000">
            <a:off x="2749555" y="2749653"/>
            <a:ext cx="1579800" cy="216600"/>
          </a:xfrm>
          <a:prstGeom prst="bentConnector3">
            <a:avLst>
              <a:gd fmla="val 90384" name="adj1"/>
            </a:avLst>
          </a:prstGeom>
          <a:noFill/>
          <a:ln cap="flat" cmpd="sng" w="9525">
            <a:solidFill>
              <a:srgbClr val="88FBFB"/>
            </a:solidFill>
            <a:prstDash val="solid"/>
            <a:round/>
            <a:headEnd len="sm" w="sm" type="none"/>
            <a:tailEnd len="med" w="med" type="triangle"/>
          </a:ln>
        </p:spPr>
      </p:cxnSp>
      <p:cxnSp>
        <p:nvCxnSpPr>
          <p:cNvPr id="2088" name="Google Shape;2088;p27"/>
          <p:cNvCxnSpPr>
            <a:stCxn id="2062" idx="3"/>
          </p:cNvCxnSpPr>
          <p:nvPr/>
        </p:nvCxnSpPr>
        <p:spPr>
          <a:xfrm>
            <a:off x="2749555" y="2504804"/>
            <a:ext cx="1579800" cy="66900"/>
          </a:xfrm>
          <a:prstGeom prst="bentConnector3">
            <a:avLst>
              <a:gd fmla="val 90384" name="adj1"/>
            </a:avLst>
          </a:prstGeom>
          <a:noFill/>
          <a:ln cap="flat" cmpd="sng" w="9525">
            <a:solidFill>
              <a:srgbClr val="88FBFB"/>
            </a:solidFill>
            <a:prstDash val="solid"/>
            <a:round/>
            <a:headEnd len="sm" w="sm" type="none"/>
            <a:tailEnd len="med" w="med" type="triangle"/>
          </a:ln>
        </p:spPr>
      </p:cxnSp>
      <p:sp>
        <p:nvSpPr>
          <p:cNvPr id="2089" name="Google Shape;2089;p27"/>
          <p:cNvSpPr txBox="1"/>
          <p:nvPr/>
        </p:nvSpPr>
        <p:spPr>
          <a:xfrm>
            <a:off x="2630247" y="1758024"/>
            <a:ext cx="196699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accent5"/>
                </a:solidFill>
                <a:latin typeface="Roboto Condensed"/>
                <a:ea typeface="Roboto Condensed"/>
                <a:cs typeface="Roboto Condensed"/>
                <a:sym typeface="Roboto Condensed"/>
              </a:rPr>
              <a:t>Up to 1 Gbits/s </a:t>
            </a:r>
            <a:endParaRPr/>
          </a:p>
        </p:txBody>
      </p:sp>
      <p:sp>
        <p:nvSpPr>
          <p:cNvPr id="2090" name="Google Shape;2090;p27"/>
          <p:cNvSpPr txBox="1"/>
          <p:nvPr/>
        </p:nvSpPr>
        <p:spPr>
          <a:xfrm>
            <a:off x="2612006" y="2196381"/>
            <a:ext cx="196699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accent5"/>
                </a:solidFill>
                <a:latin typeface="Roboto Condensed"/>
                <a:ea typeface="Roboto Condensed"/>
                <a:cs typeface="Roboto Condensed"/>
                <a:sym typeface="Roboto Condensed"/>
              </a:rPr>
              <a:t>Up to 100 Mbits/s </a:t>
            </a:r>
            <a:endParaRPr/>
          </a:p>
        </p:txBody>
      </p:sp>
      <p:sp>
        <p:nvSpPr>
          <p:cNvPr id="2091" name="Google Shape;2091;p27"/>
          <p:cNvSpPr txBox="1"/>
          <p:nvPr/>
        </p:nvSpPr>
        <p:spPr>
          <a:xfrm>
            <a:off x="2583682" y="2698823"/>
            <a:ext cx="196699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chemeClr val="accent5"/>
                </a:solidFill>
                <a:latin typeface="Roboto Condensed"/>
                <a:ea typeface="Roboto Condensed"/>
                <a:cs typeface="Roboto Condensed"/>
                <a:sym typeface="Roboto Condensed"/>
              </a:rPr>
              <a:t>Up to 5 Gbits/s </a:t>
            </a:r>
            <a:endParaRPr/>
          </a:p>
        </p:txBody>
      </p:sp>
      <p:sp>
        <p:nvSpPr>
          <p:cNvPr id="2092" name="Google Shape;2092;p27"/>
          <p:cNvSpPr txBox="1"/>
          <p:nvPr/>
        </p:nvSpPr>
        <p:spPr>
          <a:xfrm>
            <a:off x="5249748" y="1232651"/>
            <a:ext cx="986022" cy="400079"/>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5"/>
                </a:solidFill>
                <a:latin typeface="Roboto Condensed"/>
                <a:ea typeface="Roboto Condensed"/>
                <a:cs typeface="Roboto Condensed"/>
                <a:sym typeface="Roboto Condensed"/>
              </a:rPr>
              <a:t>GPS</a:t>
            </a:r>
            <a:endParaRPr b="1" i="0" sz="1400" u="none" cap="none" strike="noStrike">
              <a:solidFill>
                <a:schemeClr val="accent5"/>
              </a:solidFill>
              <a:latin typeface="Roboto Condensed"/>
              <a:ea typeface="Roboto Condensed"/>
              <a:cs typeface="Roboto Condensed"/>
              <a:sym typeface="Roboto Condensed"/>
            </a:endParaRPr>
          </a:p>
        </p:txBody>
      </p:sp>
      <p:cxnSp>
        <p:nvCxnSpPr>
          <p:cNvPr id="2093" name="Google Shape;2093;p27"/>
          <p:cNvCxnSpPr>
            <a:stCxn id="2092" idx="2"/>
            <a:endCxn id="2066" idx="0"/>
          </p:cNvCxnSpPr>
          <p:nvPr/>
        </p:nvCxnSpPr>
        <p:spPr>
          <a:xfrm flipH="1">
            <a:off x="5081259" y="1632730"/>
            <a:ext cx="661500" cy="367200"/>
          </a:xfrm>
          <a:prstGeom prst="straightConnector1">
            <a:avLst/>
          </a:prstGeom>
          <a:noFill/>
          <a:ln cap="flat" cmpd="sng" w="9525">
            <a:solidFill>
              <a:srgbClr val="88FBFB"/>
            </a:solidFill>
            <a:prstDash val="solid"/>
            <a:round/>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28"/>
          <p:cNvSpPr txBox="1"/>
          <p:nvPr>
            <p:ph type="title"/>
          </p:nvPr>
        </p:nvSpPr>
        <p:spPr>
          <a:xfrm>
            <a:off x="721783" y="336778"/>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Sensor Fusion Processing</a:t>
            </a:r>
            <a:endParaRPr/>
          </a:p>
        </p:txBody>
      </p:sp>
      <p:grpSp>
        <p:nvGrpSpPr>
          <p:cNvPr id="2099" name="Google Shape;2099;p28"/>
          <p:cNvGrpSpPr/>
          <p:nvPr/>
        </p:nvGrpSpPr>
        <p:grpSpPr>
          <a:xfrm rot="-5400000">
            <a:off x="8110314" y="2450703"/>
            <a:ext cx="883262" cy="242091"/>
            <a:chOff x="2300350" y="2601250"/>
            <a:chExt cx="2275275" cy="623625"/>
          </a:xfrm>
        </p:grpSpPr>
        <p:sp>
          <p:nvSpPr>
            <p:cNvPr id="2100" name="Google Shape;2100;p2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2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2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2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2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6" name="Google Shape;2106;p28"/>
          <p:cNvGrpSpPr/>
          <p:nvPr/>
        </p:nvGrpSpPr>
        <p:grpSpPr>
          <a:xfrm>
            <a:off x="5343367" y="251416"/>
            <a:ext cx="1105976" cy="133969"/>
            <a:chOff x="8183182" y="663852"/>
            <a:chExt cx="1475028" cy="178673"/>
          </a:xfrm>
        </p:grpSpPr>
        <p:grpSp>
          <p:nvGrpSpPr>
            <p:cNvPr id="2107" name="Google Shape;2107;p28"/>
            <p:cNvGrpSpPr/>
            <p:nvPr/>
          </p:nvGrpSpPr>
          <p:grpSpPr>
            <a:xfrm>
              <a:off x="8183182" y="774425"/>
              <a:ext cx="1178025" cy="68100"/>
              <a:chOff x="2024450" y="204150"/>
              <a:chExt cx="1178025" cy="68100"/>
            </a:xfrm>
          </p:grpSpPr>
          <p:sp>
            <p:nvSpPr>
              <p:cNvPr id="2108" name="Google Shape;2108;p2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2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2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2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2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2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2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2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2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2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8" name="Google Shape;2118;p28"/>
            <p:cNvGrpSpPr/>
            <p:nvPr/>
          </p:nvGrpSpPr>
          <p:grpSpPr>
            <a:xfrm>
              <a:off x="8480185" y="663852"/>
              <a:ext cx="1178025" cy="68100"/>
              <a:chOff x="2024450" y="204150"/>
              <a:chExt cx="1178025" cy="68100"/>
            </a:xfrm>
          </p:grpSpPr>
          <p:sp>
            <p:nvSpPr>
              <p:cNvPr id="2119" name="Google Shape;2119;p2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2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2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2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2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2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2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2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2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2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29" name="Google Shape;2129;p28"/>
          <p:cNvGrpSpPr/>
          <p:nvPr/>
        </p:nvGrpSpPr>
        <p:grpSpPr>
          <a:xfrm rot="5400000">
            <a:off x="4199250" y="4304299"/>
            <a:ext cx="98902" cy="553090"/>
            <a:chOff x="4898850" y="4820550"/>
            <a:chExt cx="98902" cy="553090"/>
          </a:xfrm>
        </p:grpSpPr>
        <p:sp>
          <p:nvSpPr>
            <p:cNvPr id="2130" name="Google Shape;2130;p2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2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2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2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5" name="Google Shape;2135;p28"/>
          <p:cNvGrpSpPr/>
          <p:nvPr/>
        </p:nvGrpSpPr>
        <p:grpSpPr>
          <a:xfrm flipH="1">
            <a:off x="-1562055" y="3490391"/>
            <a:ext cx="2297800" cy="347400"/>
            <a:chOff x="7644195" y="3512791"/>
            <a:chExt cx="2297800" cy="347400"/>
          </a:xfrm>
        </p:grpSpPr>
        <p:sp>
          <p:nvSpPr>
            <p:cNvPr id="2136" name="Google Shape;2136;p28"/>
            <p:cNvSpPr/>
            <p:nvPr/>
          </p:nvSpPr>
          <p:spPr>
            <a:xfrm flipH="1">
              <a:off x="7947295" y="37920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28"/>
            <p:cNvSpPr/>
            <p:nvPr/>
          </p:nvSpPr>
          <p:spPr>
            <a:xfrm flipH="1">
              <a:off x="7644195" y="35127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38" name="Google Shape;2138;p28"/>
          <p:cNvPicPr preferRelativeResize="0"/>
          <p:nvPr/>
        </p:nvPicPr>
        <p:blipFill rotWithShape="1">
          <a:blip r:embed="rId3">
            <a:alphaModFix/>
          </a:blip>
          <a:srcRect b="0" l="0" r="0" t="0"/>
          <a:stretch/>
        </p:blipFill>
        <p:spPr>
          <a:xfrm>
            <a:off x="1452622" y="1224258"/>
            <a:ext cx="6238755" cy="35143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29"/>
          <p:cNvSpPr/>
          <p:nvPr/>
        </p:nvSpPr>
        <p:spPr>
          <a:xfrm>
            <a:off x="4881110" y="1347528"/>
            <a:ext cx="3976577" cy="2462962"/>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4" name="Google Shape;2144;p29"/>
          <p:cNvSpPr txBox="1"/>
          <p:nvPr>
            <p:ph type="title"/>
          </p:nvPr>
        </p:nvSpPr>
        <p:spPr>
          <a:xfrm>
            <a:off x="713099" y="386629"/>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solidFill>
                  <a:schemeClr val="accent2"/>
                </a:solidFill>
              </a:rPr>
              <a:t>4D</a:t>
            </a:r>
            <a:r>
              <a:rPr lang="en-US" sz="3200"/>
              <a:t> Imaging Radars</a:t>
            </a:r>
            <a:endParaRPr/>
          </a:p>
        </p:txBody>
      </p:sp>
      <p:grpSp>
        <p:nvGrpSpPr>
          <p:cNvPr id="2145" name="Google Shape;2145;p29"/>
          <p:cNvGrpSpPr/>
          <p:nvPr/>
        </p:nvGrpSpPr>
        <p:grpSpPr>
          <a:xfrm rot="-5400000">
            <a:off x="8110314" y="2450703"/>
            <a:ext cx="883262" cy="242091"/>
            <a:chOff x="2300350" y="2601250"/>
            <a:chExt cx="2275275" cy="623625"/>
          </a:xfrm>
        </p:grpSpPr>
        <p:sp>
          <p:nvSpPr>
            <p:cNvPr id="2146" name="Google Shape;2146;p2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2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2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2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2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2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2" name="Google Shape;2152;p29"/>
          <p:cNvGrpSpPr/>
          <p:nvPr/>
        </p:nvGrpSpPr>
        <p:grpSpPr>
          <a:xfrm>
            <a:off x="5343367" y="251416"/>
            <a:ext cx="1105976" cy="133969"/>
            <a:chOff x="8183182" y="663852"/>
            <a:chExt cx="1475028" cy="178673"/>
          </a:xfrm>
        </p:grpSpPr>
        <p:grpSp>
          <p:nvGrpSpPr>
            <p:cNvPr id="2153" name="Google Shape;2153;p29"/>
            <p:cNvGrpSpPr/>
            <p:nvPr/>
          </p:nvGrpSpPr>
          <p:grpSpPr>
            <a:xfrm>
              <a:off x="8183182" y="774425"/>
              <a:ext cx="1178025" cy="68100"/>
              <a:chOff x="2024450" y="204150"/>
              <a:chExt cx="1178025" cy="68100"/>
            </a:xfrm>
          </p:grpSpPr>
          <p:sp>
            <p:nvSpPr>
              <p:cNvPr id="2154" name="Google Shape;2154;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4" name="Google Shape;2164;p29"/>
            <p:cNvGrpSpPr/>
            <p:nvPr/>
          </p:nvGrpSpPr>
          <p:grpSpPr>
            <a:xfrm>
              <a:off x="8480185" y="663852"/>
              <a:ext cx="1178025" cy="68100"/>
              <a:chOff x="2024450" y="204150"/>
              <a:chExt cx="1178025" cy="68100"/>
            </a:xfrm>
          </p:grpSpPr>
          <p:sp>
            <p:nvSpPr>
              <p:cNvPr id="2165" name="Google Shape;2165;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75" name="Google Shape;2175;p29"/>
          <p:cNvGrpSpPr/>
          <p:nvPr/>
        </p:nvGrpSpPr>
        <p:grpSpPr>
          <a:xfrm rot="5400000">
            <a:off x="4199250" y="4304299"/>
            <a:ext cx="98902" cy="553090"/>
            <a:chOff x="4898850" y="4820550"/>
            <a:chExt cx="98902" cy="553090"/>
          </a:xfrm>
        </p:grpSpPr>
        <p:sp>
          <p:nvSpPr>
            <p:cNvPr id="2176" name="Google Shape;2176;p2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2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2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2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2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1" name="Google Shape;2181;p29"/>
          <p:cNvGrpSpPr/>
          <p:nvPr/>
        </p:nvGrpSpPr>
        <p:grpSpPr>
          <a:xfrm flipH="1">
            <a:off x="-1562055" y="3490391"/>
            <a:ext cx="2297800" cy="347400"/>
            <a:chOff x="7644195" y="3512791"/>
            <a:chExt cx="2297800" cy="347400"/>
          </a:xfrm>
        </p:grpSpPr>
        <p:sp>
          <p:nvSpPr>
            <p:cNvPr id="2182" name="Google Shape;2182;p29"/>
            <p:cNvSpPr/>
            <p:nvPr/>
          </p:nvSpPr>
          <p:spPr>
            <a:xfrm flipH="1">
              <a:off x="7947295" y="37920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29"/>
            <p:cNvSpPr/>
            <p:nvPr/>
          </p:nvSpPr>
          <p:spPr>
            <a:xfrm flipH="1">
              <a:off x="7644195" y="35127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4" name="Google Shape;2184;p29"/>
          <p:cNvSpPr txBox="1"/>
          <p:nvPr/>
        </p:nvSpPr>
        <p:spPr>
          <a:xfrm>
            <a:off x="243193" y="1408102"/>
            <a:ext cx="4328808" cy="2312436"/>
          </a:xfrm>
          <a:prstGeom prst="rect">
            <a:avLst/>
          </a:prstGeom>
          <a:noFill/>
          <a:ln>
            <a:noFill/>
          </a:ln>
        </p:spPr>
        <p:txBody>
          <a:bodyPr anchorCtr="0" anchor="t" bIns="91425" lIns="91425" spcFirstLastPara="1" rIns="91425" wrap="square" tIns="91425">
            <a:noAutofit/>
          </a:bodyPr>
          <a:lstStyle/>
          <a:p>
            <a:pPr indent="-285750" lvl="0" marL="285750" marR="0" rtl="0" algn="ctr">
              <a:lnSpc>
                <a:spcPct val="100000"/>
              </a:lnSpc>
              <a:spcBef>
                <a:spcPts val="0"/>
              </a:spcBef>
              <a:spcAft>
                <a:spcPts val="0"/>
              </a:spcAft>
              <a:buClr>
                <a:srgbClr val="000000"/>
              </a:buClr>
              <a:buSzPts val="1400"/>
              <a:buFont typeface="Arial"/>
              <a:buChar char="•"/>
            </a:pPr>
            <a:r>
              <a:rPr b="0" i="0" lang="en-US" sz="1400" u="none" cap="none" strike="noStrike">
                <a:solidFill>
                  <a:schemeClr val="accent5"/>
                </a:solidFill>
                <a:latin typeface="PT Sans"/>
                <a:ea typeface="PT Sans"/>
                <a:cs typeface="PT Sans"/>
                <a:sym typeface="PT Sans"/>
              </a:rPr>
              <a:t>4D radar uses a large Multiple Input Multiple Output (MIMO) antenna array for echolocation. It sends signals that bounce off objects in the environment and captures the results to calculate the size, location, direction, speed, and elevation of objects in the environment.</a:t>
            </a:r>
            <a:endParaRPr/>
          </a:p>
          <a:p>
            <a:pPr indent="-196850" lvl="0" marL="28575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PT Sans"/>
              <a:ea typeface="PT Sans"/>
              <a:cs typeface="PT Sans"/>
              <a:sym typeface="PT Sans"/>
            </a:endParaRPr>
          </a:p>
          <a:p>
            <a:pPr indent="-285750" lvl="0" marL="285750" marR="0" rtl="0" algn="ctr">
              <a:lnSpc>
                <a:spcPct val="100000"/>
              </a:lnSpc>
              <a:spcBef>
                <a:spcPts val="0"/>
              </a:spcBef>
              <a:spcAft>
                <a:spcPts val="0"/>
              </a:spcAft>
              <a:buClr>
                <a:srgbClr val="000000"/>
              </a:buClr>
              <a:buSzPts val="1400"/>
              <a:buFont typeface="Arial"/>
              <a:buChar char="•"/>
            </a:pPr>
            <a:r>
              <a:rPr b="0" i="0" lang="en-US" sz="1400" u="none" cap="none" strike="noStrike">
                <a:solidFill>
                  <a:schemeClr val="accent5"/>
                </a:solidFill>
                <a:latin typeface="PT Sans"/>
                <a:ea typeface="PT Sans"/>
                <a:cs typeface="PT Sans"/>
                <a:sym typeface="PT Sans"/>
              </a:rPr>
              <a:t>4D radar replaces older technologies like cameras, radar, and Lidar that are used for computer vision and autonomous driving in vehicles.</a:t>
            </a:r>
            <a:endParaRPr/>
          </a:p>
          <a:p>
            <a:pPr indent="-196850" lvl="0" marL="28575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PT Sans"/>
              <a:ea typeface="PT Sans"/>
              <a:cs typeface="PT Sans"/>
              <a:sym typeface="PT Sans"/>
            </a:endParaRPr>
          </a:p>
        </p:txBody>
      </p:sp>
      <p:sp>
        <p:nvSpPr>
          <p:cNvPr id="2185" name="Google Shape;2185;p29"/>
          <p:cNvSpPr txBox="1"/>
          <p:nvPr/>
        </p:nvSpPr>
        <p:spPr>
          <a:xfrm>
            <a:off x="-1" y="4015207"/>
            <a:ext cx="8430899" cy="523220"/>
          </a:xfrm>
          <a:prstGeom prst="rect">
            <a:avLst/>
          </a:prstGeom>
          <a:noFill/>
          <a:ln>
            <a:noFill/>
          </a:ln>
        </p:spPr>
        <p:txBody>
          <a:bodyPr anchorCtr="0" anchor="t" bIns="45700" lIns="91425" spcFirstLastPara="1" rIns="91425" wrap="square" tIns="45700">
            <a:spAutoFit/>
          </a:bodyPr>
          <a:lstStyle/>
          <a:p>
            <a:pPr indent="-285750" lvl="0" marL="285750" marR="0" rtl="0" algn="ctr">
              <a:lnSpc>
                <a:spcPct val="100000"/>
              </a:lnSpc>
              <a:spcBef>
                <a:spcPts val="0"/>
              </a:spcBef>
              <a:spcAft>
                <a:spcPts val="0"/>
              </a:spcAft>
              <a:buClr>
                <a:srgbClr val="000000"/>
              </a:buClr>
              <a:buSzPts val="1400"/>
              <a:buFont typeface="Arial"/>
              <a:buChar char="•"/>
            </a:pPr>
            <a:r>
              <a:rPr b="0" i="0" lang="en-US" sz="1400" u="none" cap="none" strike="noStrike">
                <a:solidFill>
                  <a:schemeClr val="accent5"/>
                </a:solidFill>
                <a:latin typeface="PT Sans"/>
                <a:ea typeface="PT Sans"/>
                <a:cs typeface="PT Sans"/>
                <a:sym typeface="PT Sans"/>
              </a:rPr>
              <a:t>4D radar has the advantage of being able to work in any weather and any level of lighting, detect elevation, speed, and direction accurately, and detect targets behind other objects in the environment.</a:t>
            </a:r>
            <a:endParaRPr/>
          </a:p>
        </p:txBody>
      </p:sp>
      <p:pic>
        <p:nvPicPr>
          <p:cNvPr id="2186" name="Google Shape;2186;p29"/>
          <p:cNvPicPr preferRelativeResize="0"/>
          <p:nvPr/>
        </p:nvPicPr>
        <p:blipFill rotWithShape="1">
          <a:blip r:embed="rId3">
            <a:alphaModFix/>
          </a:blip>
          <a:srcRect b="0" l="0" r="0" t="0"/>
          <a:stretch/>
        </p:blipFill>
        <p:spPr>
          <a:xfrm>
            <a:off x="4798278" y="1412526"/>
            <a:ext cx="4059409" cy="23124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3"/>
          <p:cNvSpPr/>
          <p:nvPr/>
        </p:nvSpPr>
        <p:spPr>
          <a:xfrm>
            <a:off x="1453350" y="3393677"/>
            <a:ext cx="62373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
          <p:cNvSpPr txBox="1"/>
          <p:nvPr>
            <p:ph type="title"/>
          </p:nvPr>
        </p:nvSpPr>
        <p:spPr>
          <a:xfrm>
            <a:off x="713100" y="2405677"/>
            <a:ext cx="77178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Park </a:t>
            </a:r>
            <a:r>
              <a:rPr lang="en-US">
                <a:solidFill>
                  <a:schemeClr val="accent2"/>
                </a:solidFill>
              </a:rPr>
              <a:t>Assist</a:t>
            </a:r>
            <a:endParaRPr>
              <a:solidFill>
                <a:schemeClr val="accent2"/>
              </a:solidFill>
            </a:endParaRPr>
          </a:p>
        </p:txBody>
      </p:sp>
      <p:sp>
        <p:nvSpPr>
          <p:cNvPr id="1107" name="Google Shape;1107;p3"/>
          <p:cNvSpPr txBox="1"/>
          <p:nvPr>
            <p:ph idx="1" type="subTitle"/>
          </p:nvPr>
        </p:nvSpPr>
        <p:spPr>
          <a:xfrm>
            <a:off x="1858650" y="3415877"/>
            <a:ext cx="5426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US"/>
              <a:t>Also known as Automatic Parallel Parking (APP)</a:t>
            </a:r>
            <a:endParaRPr/>
          </a:p>
        </p:txBody>
      </p:sp>
      <p:sp>
        <p:nvSpPr>
          <p:cNvPr id="1108" name="Google Shape;1108;p3"/>
          <p:cNvSpPr txBox="1"/>
          <p:nvPr>
            <p:ph idx="2" type="title"/>
          </p:nvPr>
        </p:nvSpPr>
        <p:spPr>
          <a:xfrm>
            <a:off x="3132450" y="1484973"/>
            <a:ext cx="28791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01</a:t>
            </a:r>
            <a:endParaRPr/>
          </a:p>
        </p:txBody>
      </p:sp>
      <p:grpSp>
        <p:nvGrpSpPr>
          <p:cNvPr id="1109" name="Google Shape;1109;p3"/>
          <p:cNvGrpSpPr/>
          <p:nvPr/>
        </p:nvGrpSpPr>
        <p:grpSpPr>
          <a:xfrm rot="-5400000">
            <a:off x="2746096" y="55862"/>
            <a:ext cx="1823016" cy="296643"/>
            <a:chOff x="7857346" y="3902355"/>
            <a:chExt cx="1823016" cy="296643"/>
          </a:xfrm>
        </p:grpSpPr>
        <p:sp>
          <p:nvSpPr>
            <p:cNvPr id="1110" name="Google Shape;1110;p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6" name="Google Shape;1116;p3"/>
          <p:cNvGrpSpPr/>
          <p:nvPr/>
        </p:nvGrpSpPr>
        <p:grpSpPr>
          <a:xfrm rot="5400000">
            <a:off x="1639375" y="1028400"/>
            <a:ext cx="98902" cy="553090"/>
            <a:chOff x="4898850" y="4820550"/>
            <a:chExt cx="98902" cy="553090"/>
          </a:xfrm>
        </p:grpSpPr>
        <p:sp>
          <p:nvSpPr>
            <p:cNvPr id="1117" name="Google Shape;1117;p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2" name="Google Shape;1122;p3"/>
          <p:cNvGrpSpPr/>
          <p:nvPr/>
        </p:nvGrpSpPr>
        <p:grpSpPr>
          <a:xfrm>
            <a:off x="1609176" y="4434219"/>
            <a:ext cx="1252896" cy="51000"/>
            <a:chOff x="2915381" y="4104819"/>
            <a:chExt cx="1252896" cy="51000"/>
          </a:xfrm>
        </p:grpSpPr>
        <p:sp>
          <p:nvSpPr>
            <p:cNvPr id="1123" name="Google Shape;1123;p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7" name="Google Shape;1137;p3"/>
          <p:cNvGrpSpPr/>
          <p:nvPr/>
        </p:nvGrpSpPr>
        <p:grpSpPr>
          <a:xfrm>
            <a:off x="5495767" y="691791"/>
            <a:ext cx="1105976" cy="133969"/>
            <a:chOff x="8183182" y="663852"/>
            <a:chExt cx="1475028" cy="178673"/>
          </a:xfrm>
        </p:grpSpPr>
        <p:grpSp>
          <p:nvGrpSpPr>
            <p:cNvPr id="1138" name="Google Shape;1138;p3"/>
            <p:cNvGrpSpPr/>
            <p:nvPr/>
          </p:nvGrpSpPr>
          <p:grpSpPr>
            <a:xfrm>
              <a:off x="8183182" y="774425"/>
              <a:ext cx="1178025" cy="68100"/>
              <a:chOff x="2024450" y="204150"/>
              <a:chExt cx="1178025" cy="68100"/>
            </a:xfrm>
          </p:grpSpPr>
          <p:sp>
            <p:nvSpPr>
              <p:cNvPr id="1139" name="Google Shape;1139;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9" name="Google Shape;1149;p3"/>
            <p:cNvGrpSpPr/>
            <p:nvPr/>
          </p:nvGrpSpPr>
          <p:grpSpPr>
            <a:xfrm>
              <a:off x="8480185" y="663852"/>
              <a:ext cx="1178025" cy="68100"/>
              <a:chOff x="2024450" y="204150"/>
              <a:chExt cx="1178025" cy="68100"/>
            </a:xfrm>
          </p:grpSpPr>
          <p:sp>
            <p:nvSpPr>
              <p:cNvPr id="1150" name="Google Shape;1150;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60" name="Google Shape;1160;p3"/>
          <p:cNvGrpSpPr/>
          <p:nvPr/>
        </p:nvGrpSpPr>
        <p:grpSpPr>
          <a:xfrm rot="5400000">
            <a:off x="5968600" y="4273462"/>
            <a:ext cx="98902" cy="553090"/>
            <a:chOff x="4898850" y="4820550"/>
            <a:chExt cx="98902" cy="553090"/>
          </a:xfrm>
        </p:grpSpPr>
        <p:sp>
          <p:nvSpPr>
            <p:cNvPr id="1161" name="Google Shape;1161;p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30"/>
          <p:cNvSpPr txBox="1"/>
          <p:nvPr>
            <p:ph idx="4" type="title"/>
          </p:nvPr>
        </p:nvSpPr>
        <p:spPr>
          <a:xfrm>
            <a:off x="713100" y="376111"/>
            <a:ext cx="7717800" cy="572700"/>
          </a:xfrm>
          <a:prstGeom prst="rect">
            <a:avLst/>
          </a:prstGeom>
          <a:noFill/>
          <a:ln>
            <a:noFill/>
          </a:ln>
          <a:effectLst>
            <a:outerShdw blurRad="142875" rotWithShape="0" algn="bl">
              <a:schemeClr val="accent2">
                <a:alpha val="49803"/>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800"/>
              <a:t>Current Radars </a:t>
            </a:r>
            <a:r>
              <a:rPr lang="en-US" sz="2800">
                <a:solidFill>
                  <a:schemeClr val="accent2"/>
                </a:solidFill>
              </a:rPr>
              <a:t>VS.</a:t>
            </a:r>
            <a:r>
              <a:rPr lang="en-US" sz="2800"/>
              <a:t> 4D Imaging Radars</a:t>
            </a:r>
            <a:endParaRPr sz="2800"/>
          </a:p>
        </p:txBody>
      </p:sp>
      <p:grpSp>
        <p:nvGrpSpPr>
          <p:cNvPr id="2192" name="Google Shape;2192;p30"/>
          <p:cNvGrpSpPr/>
          <p:nvPr/>
        </p:nvGrpSpPr>
        <p:grpSpPr>
          <a:xfrm>
            <a:off x="7812807" y="883512"/>
            <a:ext cx="1520982" cy="302065"/>
            <a:chOff x="5642557" y="-150670"/>
            <a:chExt cx="1520982" cy="302065"/>
          </a:xfrm>
        </p:grpSpPr>
        <p:sp>
          <p:nvSpPr>
            <p:cNvPr id="2193" name="Google Shape;2193;p3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3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3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3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8" name="Google Shape;2198;p30"/>
          <p:cNvGrpSpPr/>
          <p:nvPr/>
        </p:nvGrpSpPr>
        <p:grpSpPr>
          <a:xfrm rot="5400000">
            <a:off x="1851650" y="690750"/>
            <a:ext cx="98902" cy="553090"/>
            <a:chOff x="4898850" y="4820550"/>
            <a:chExt cx="98902" cy="553090"/>
          </a:xfrm>
        </p:grpSpPr>
        <p:sp>
          <p:nvSpPr>
            <p:cNvPr id="2199" name="Google Shape;2199;p3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3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3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3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04" name="Google Shape;2204;p30"/>
          <p:cNvPicPr preferRelativeResize="0"/>
          <p:nvPr/>
        </p:nvPicPr>
        <p:blipFill rotWithShape="1">
          <a:blip r:embed="rId3">
            <a:alphaModFix/>
          </a:blip>
          <a:srcRect b="0" l="0" r="0" t="0"/>
          <a:stretch/>
        </p:blipFill>
        <p:spPr>
          <a:xfrm>
            <a:off x="1605516" y="1093624"/>
            <a:ext cx="6207291" cy="38674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31"/>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ADAS Sensors Comparison (1)</a:t>
            </a:r>
            <a:endParaRPr/>
          </a:p>
        </p:txBody>
      </p:sp>
      <p:graphicFrame>
        <p:nvGraphicFramePr>
          <p:cNvPr id="2210" name="Google Shape;2210;p31"/>
          <p:cNvGraphicFramePr/>
          <p:nvPr/>
        </p:nvGraphicFramePr>
        <p:xfrm>
          <a:off x="1018056" y="1471504"/>
          <a:ext cx="3000000" cy="3000000"/>
        </p:xfrm>
        <a:graphic>
          <a:graphicData uri="http://schemas.openxmlformats.org/drawingml/2006/table">
            <a:tbl>
              <a:tblPr>
                <a:noFill/>
                <a:tableStyleId>{3B8CF26B-FC8C-4E18-86B7-6005A3B90247}</a:tableStyleId>
              </a:tblPr>
              <a:tblGrid>
                <a:gridCol w="1384975"/>
                <a:gridCol w="1367750"/>
                <a:gridCol w="1383550"/>
                <a:gridCol w="1369375"/>
                <a:gridCol w="1367700"/>
              </a:tblGrid>
              <a:tr h="731500">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chemeClr val="lt1"/>
                          </a:solidFill>
                          <a:latin typeface="PT Sans"/>
                          <a:ea typeface="PT Sans"/>
                          <a:cs typeface="PT Sans"/>
                          <a:sym typeface="PT Sans"/>
                        </a:rPr>
                        <a:t>Camera</a:t>
                      </a:r>
                      <a:endParaRPr b="1" sz="1600" u="none" cap="none" strike="noStrike">
                        <a:solidFill>
                          <a:schemeClr val="lt1"/>
                        </a:solidFill>
                        <a:latin typeface="PT Sans"/>
                        <a:ea typeface="PT Sans"/>
                        <a:cs typeface="PT Sans"/>
                        <a:sym typeface="PT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US" sz="1600" u="none" cap="none" strike="noStrike">
                          <a:solidFill>
                            <a:schemeClr val="lt1"/>
                          </a:solidFill>
                          <a:latin typeface="PT Sans"/>
                          <a:ea typeface="PT Sans"/>
                          <a:cs typeface="PT Sans"/>
                          <a:sym typeface="PT Sans"/>
                        </a:rPr>
                        <a:t>3D Imaging Radars</a:t>
                      </a:r>
                      <a:endParaRPr sz="1200" u="none" cap="none" strike="noStrike">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US" sz="1600" u="none" cap="none" strike="noStrike">
                          <a:solidFill>
                            <a:schemeClr val="lt1"/>
                          </a:solidFill>
                          <a:latin typeface="PT Sans"/>
                          <a:ea typeface="PT Sans"/>
                          <a:cs typeface="PT Sans"/>
                          <a:sym typeface="PT Sans"/>
                        </a:rPr>
                        <a:t>LiDAR</a:t>
                      </a:r>
                      <a:endParaRPr sz="1200" u="none" cap="none" strike="noStrike">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chemeClr val="lt1"/>
                          </a:solidFill>
                          <a:latin typeface="PT Sans"/>
                          <a:ea typeface="PT Sans"/>
                          <a:cs typeface="PT Sans"/>
                          <a:sym typeface="PT Sans"/>
                        </a:rPr>
                        <a:t>4D Imaging Radar</a:t>
                      </a:r>
                      <a:endParaRPr b="1" sz="1600" u="none" cap="none" strike="noStrike">
                        <a:solidFill>
                          <a:schemeClr val="lt1"/>
                        </a:solidFill>
                        <a:latin typeface="PT Sans"/>
                        <a:ea typeface="PT Sans"/>
                        <a:cs typeface="PT Sans"/>
                        <a:sym typeface="PT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r>
              <a:tr h="693675">
                <a:tc>
                  <a:txBody>
                    <a:bodyPr/>
                    <a:lstStyle/>
                    <a:p>
                      <a:pPr indent="0" lvl="0" marL="0" marR="0" rtl="0" algn="ctr">
                        <a:lnSpc>
                          <a:spcPct val="100000"/>
                        </a:lnSpc>
                        <a:spcBef>
                          <a:spcPts val="0"/>
                        </a:spcBef>
                        <a:spcAft>
                          <a:spcPts val="0"/>
                        </a:spcAft>
                        <a:buClr>
                          <a:schemeClr val="dk1"/>
                        </a:buClr>
                        <a:buSzPts val="1100"/>
                        <a:buFont typeface="Arial"/>
                        <a:buNone/>
                      </a:pPr>
                      <a:r>
                        <a:rPr b="1" lang="en-US" sz="1600" u="none" cap="none" strike="noStrike">
                          <a:solidFill>
                            <a:schemeClr val="lt1"/>
                          </a:solidFill>
                          <a:latin typeface="PT Sans"/>
                          <a:ea typeface="PT Sans"/>
                          <a:cs typeface="PT Sans"/>
                          <a:sym typeface="PT Sans"/>
                        </a:rPr>
                        <a:t>Angular Resolution</a:t>
                      </a:r>
                      <a:endParaRPr sz="1200" u="none" cap="none" strike="noStrike">
                        <a:solidFill>
                          <a:schemeClr val="lt1"/>
                        </a:solidFill>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&lt;=0.1°</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1.2°</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0.1°</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0.6°-1°</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81200">
                <a:tc>
                  <a:txBody>
                    <a:bodyPr/>
                    <a:lstStyle/>
                    <a:p>
                      <a:pPr indent="0" lvl="0" marL="0" marR="0" rtl="0" algn="ctr">
                        <a:lnSpc>
                          <a:spcPct val="100000"/>
                        </a:lnSpc>
                        <a:spcBef>
                          <a:spcPts val="0"/>
                        </a:spcBef>
                        <a:spcAft>
                          <a:spcPts val="0"/>
                        </a:spcAft>
                        <a:buClr>
                          <a:schemeClr val="dk1"/>
                        </a:buClr>
                        <a:buSzPts val="1100"/>
                        <a:buFont typeface="Arial"/>
                        <a:buNone/>
                      </a:pPr>
                      <a:r>
                        <a:rPr b="1" lang="en-US" sz="1600" u="none" cap="none" strike="noStrike">
                          <a:solidFill>
                            <a:schemeClr val="lt1"/>
                          </a:solidFill>
                          <a:latin typeface="PT Sans"/>
                          <a:ea typeface="PT Sans"/>
                          <a:cs typeface="PT Sans"/>
                          <a:sym typeface="PT Sans"/>
                        </a:rPr>
                        <a:t>Range Accuracy</a:t>
                      </a:r>
                      <a:endParaRPr sz="1200" u="none" cap="none" strike="noStrike">
                        <a:solidFill>
                          <a:schemeClr val="lt1"/>
                        </a:solidFill>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5cm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10cm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&lt;=5cm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&lt;=5cm</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93900">
                <a:tc>
                  <a:txBody>
                    <a:bodyPr/>
                    <a:lstStyle/>
                    <a:p>
                      <a:pPr indent="0" lvl="0" marL="0" marR="0" rtl="0" algn="ctr">
                        <a:lnSpc>
                          <a:spcPct val="100000"/>
                        </a:lnSpc>
                        <a:spcBef>
                          <a:spcPts val="0"/>
                        </a:spcBef>
                        <a:spcAft>
                          <a:spcPts val="0"/>
                        </a:spcAft>
                        <a:buClr>
                          <a:schemeClr val="dk1"/>
                        </a:buClr>
                        <a:buSzPts val="1100"/>
                        <a:buFont typeface="Arial"/>
                        <a:buNone/>
                      </a:pPr>
                      <a:r>
                        <a:rPr b="1" lang="en-US" sz="1600" u="none" cap="none" strike="noStrike">
                          <a:solidFill>
                            <a:schemeClr val="lt1"/>
                          </a:solidFill>
                          <a:latin typeface="PT Sans"/>
                          <a:ea typeface="PT Sans"/>
                          <a:cs typeface="PT Sans"/>
                          <a:sym typeface="PT Sans"/>
                        </a:rPr>
                        <a:t>Maximum Range</a:t>
                      </a:r>
                      <a:endParaRPr b="1" sz="1600" u="none" cap="none" strike="noStrike">
                        <a:solidFill>
                          <a:schemeClr val="lt1"/>
                        </a:solidFill>
                        <a:latin typeface="PT Sans"/>
                        <a:ea typeface="PT Sans"/>
                        <a:cs typeface="PT Sans"/>
                        <a:sym typeface="PT Sans"/>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250m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200m</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100m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350m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2211" name="Google Shape;2211;p31"/>
          <p:cNvGrpSpPr/>
          <p:nvPr/>
        </p:nvGrpSpPr>
        <p:grpSpPr>
          <a:xfrm rot="-5400000">
            <a:off x="8110314" y="2450703"/>
            <a:ext cx="883262" cy="242091"/>
            <a:chOff x="2300350" y="2601250"/>
            <a:chExt cx="2275275" cy="623625"/>
          </a:xfrm>
        </p:grpSpPr>
        <p:sp>
          <p:nvSpPr>
            <p:cNvPr id="2212" name="Google Shape;2212;p3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3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3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3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3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8" name="Google Shape;2218;p31"/>
          <p:cNvGrpSpPr/>
          <p:nvPr/>
        </p:nvGrpSpPr>
        <p:grpSpPr>
          <a:xfrm>
            <a:off x="5343367" y="251416"/>
            <a:ext cx="1105976" cy="133969"/>
            <a:chOff x="8183182" y="663852"/>
            <a:chExt cx="1475028" cy="178673"/>
          </a:xfrm>
        </p:grpSpPr>
        <p:grpSp>
          <p:nvGrpSpPr>
            <p:cNvPr id="2219" name="Google Shape;2219;p31"/>
            <p:cNvGrpSpPr/>
            <p:nvPr/>
          </p:nvGrpSpPr>
          <p:grpSpPr>
            <a:xfrm>
              <a:off x="8183182" y="774425"/>
              <a:ext cx="1178025" cy="68100"/>
              <a:chOff x="2024450" y="204150"/>
              <a:chExt cx="1178025" cy="68100"/>
            </a:xfrm>
          </p:grpSpPr>
          <p:sp>
            <p:nvSpPr>
              <p:cNvPr id="2220" name="Google Shape;2220;p3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3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3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3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3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3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3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3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3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0" name="Google Shape;2230;p31"/>
            <p:cNvGrpSpPr/>
            <p:nvPr/>
          </p:nvGrpSpPr>
          <p:grpSpPr>
            <a:xfrm>
              <a:off x="8480185" y="663852"/>
              <a:ext cx="1178025" cy="68100"/>
              <a:chOff x="2024450" y="204150"/>
              <a:chExt cx="1178025" cy="68100"/>
            </a:xfrm>
          </p:grpSpPr>
          <p:sp>
            <p:nvSpPr>
              <p:cNvPr id="2231" name="Google Shape;2231;p3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3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3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3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3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3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3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3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3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3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41" name="Google Shape;2241;p31"/>
          <p:cNvGrpSpPr/>
          <p:nvPr/>
        </p:nvGrpSpPr>
        <p:grpSpPr>
          <a:xfrm rot="5400000">
            <a:off x="4199250" y="4304299"/>
            <a:ext cx="98902" cy="553090"/>
            <a:chOff x="4898850" y="4820550"/>
            <a:chExt cx="98902" cy="553090"/>
          </a:xfrm>
        </p:grpSpPr>
        <p:sp>
          <p:nvSpPr>
            <p:cNvPr id="2242" name="Google Shape;2242;p3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3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3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3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3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7" name="Google Shape;2247;p31"/>
          <p:cNvGrpSpPr/>
          <p:nvPr/>
        </p:nvGrpSpPr>
        <p:grpSpPr>
          <a:xfrm flipH="1">
            <a:off x="-1562055" y="3490391"/>
            <a:ext cx="2297800" cy="347400"/>
            <a:chOff x="7644195" y="3512791"/>
            <a:chExt cx="2297800" cy="347400"/>
          </a:xfrm>
        </p:grpSpPr>
        <p:sp>
          <p:nvSpPr>
            <p:cNvPr id="2248" name="Google Shape;2248;p31"/>
            <p:cNvSpPr/>
            <p:nvPr/>
          </p:nvSpPr>
          <p:spPr>
            <a:xfrm flipH="1">
              <a:off x="7947295" y="37920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31"/>
            <p:cNvSpPr/>
            <p:nvPr/>
          </p:nvSpPr>
          <p:spPr>
            <a:xfrm flipH="1">
              <a:off x="7644195" y="35127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32"/>
          <p:cNvSpPr txBox="1"/>
          <p:nvPr>
            <p:ph type="title"/>
          </p:nvPr>
        </p:nvSpPr>
        <p:spPr>
          <a:xfrm>
            <a:off x="666346" y="334324"/>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Sensors Comparison</a:t>
            </a:r>
            <a:endParaRPr/>
          </a:p>
        </p:txBody>
      </p:sp>
      <p:graphicFrame>
        <p:nvGraphicFramePr>
          <p:cNvPr id="2255" name="Google Shape;2255;p32"/>
          <p:cNvGraphicFramePr/>
          <p:nvPr/>
        </p:nvGraphicFramePr>
        <p:xfrm>
          <a:off x="939716" y="1140180"/>
          <a:ext cx="3000000" cy="3000000"/>
        </p:xfrm>
        <a:graphic>
          <a:graphicData uri="http://schemas.openxmlformats.org/drawingml/2006/table">
            <a:tbl>
              <a:tblPr>
                <a:noFill/>
                <a:tableStyleId>{3B8CF26B-FC8C-4E18-86B7-6005A3B90247}</a:tableStyleId>
              </a:tblPr>
              <a:tblGrid>
                <a:gridCol w="1384975"/>
                <a:gridCol w="1367750"/>
                <a:gridCol w="1383550"/>
                <a:gridCol w="1369375"/>
                <a:gridCol w="1367700"/>
              </a:tblGrid>
              <a:tr h="731500">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chemeClr val="lt1"/>
                          </a:solidFill>
                          <a:latin typeface="PT Sans"/>
                          <a:ea typeface="PT Sans"/>
                          <a:cs typeface="PT Sans"/>
                          <a:sym typeface="PT Sans"/>
                        </a:rPr>
                        <a:t>Stereo Camera</a:t>
                      </a:r>
                      <a:endParaRPr b="1" sz="1600" u="none" cap="none" strike="noStrike">
                        <a:solidFill>
                          <a:schemeClr val="lt1"/>
                        </a:solidFill>
                        <a:latin typeface="PT Sans"/>
                        <a:ea typeface="PT Sans"/>
                        <a:cs typeface="PT Sans"/>
                        <a:sym typeface="PT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US" sz="1600" u="none" cap="none" strike="noStrike">
                          <a:solidFill>
                            <a:schemeClr val="lt1"/>
                          </a:solidFill>
                          <a:latin typeface="PT Sans"/>
                          <a:ea typeface="PT Sans"/>
                          <a:cs typeface="PT Sans"/>
                          <a:sym typeface="PT Sans"/>
                        </a:rPr>
                        <a:t>3D Flash LiDAR</a:t>
                      </a:r>
                      <a:endParaRPr sz="1200" u="none" cap="none" strike="noStrike">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US" sz="1600" u="none" cap="none" strike="noStrike">
                          <a:solidFill>
                            <a:schemeClr val="lt1"/>
                          </a:solidFill>
                          <a:latin typeface="PT Sans"/>
                          <a:ea typeface="PT Sans"/>
                          <a:cs typeface="PT Sans"/>
                          <a:sym typeface="PT Sans"/>
                        </a:rPr>
                        <a:t>LiDAR</a:t>
                      </a:r>
                      <a:endParaRPr sz="1200" u="none" cap="none" strike="noStrike">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chemeClr val="lt1"/>
                          </a:solidFill>
                          <a:latin typeface="PT Sans"/>
                          <a:ea typeface="PT Sans"/>
                          <a:cs typeface="PT Sans"/>
                          <a:sym typeface="PT Sans"/>
                        </a:rPr>
                        <a:t>4D Imaging Radar</a:t>
                      </a:r>
                      <a:endParaRPr b="1" sz="1600" u="none" cap="none" strike="noStrike">
                        <a:solidFill>
                          <a:schemeClr val="lt1"/>
                        </a:solidFill>
                        <a:latin typeface="PT Sans"/>
                        <a:ea typeface="PT Sans"/>
                        <a:cs typeface="PT Sans"/>
                        <a:sym typeface="PT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r>
              <a:tr h="693675">
                <a:tc>
                  <a:txBody>
                    <a:bodyPr/>
                    <a:lstStyle/>
                    <a:p>
                      <a:pPr indent="0" lvl="0" marL="0" marR="0" rtl="0" algn="ctr">
                        <a:lnSpc>
                          <a:spcPct val="100000"/>
                        </a:lnSpc>
                        <a:spcBef>
                          <a:spcPts val="0"/>
                        </a:spcBef>
                        <a:spcAft>
                          <a:spcPts val="0"/>
                        </a:spcAft>
                        <a:buClr>
                          <a:schemeClr val="dk1"/>
                        </a:buClr>
                        <a:buSzPts val="1100"/>
                        <a:buFont typeface="Arial"/>
                        <a:buNone/>
                      </a:pPr>
                      <a:r>
                        <a:rPr b="1" lang="en-US" sz="1600" u="none" cap="none" strike="noStrike">
                          <a:solidFill>
                            <a:schemeClr val="lt1"/>
                          </a:solidFill>
                          <a:latin typeface="PT Sans"/>
                          <a:ea typeface="PT Sans"/>
                          <a:cs typeface="PT Sans"/>
                          <a:sym typeface="PT Sans"/>
                        </a:rPr>
                        <a:t>Angular Resolution</a:t>
                      </a:r>
                      <a:endParaRPr sz="1200" u="none" cap="none" strike="noStrike">
                        <a:solidFill>
                          <a:schemeClr val="lt1"/>
                        </a:solidFill>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&lt;=0.1°</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&lt;1.9°</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0.1°</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0.6°-1°</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81200">
                <a:tc>
                  <a:txBody>
                    <a:bodyPr/>
                    <a:lstStyle/>
                    <a:p>
                      <a:pPr indent="0" lvl="0" marL="0" marR="0" rtl="0" algn="ctr">
                        <a:lnSpc>
                          <a:spcPct val="100000"/>
                        </a:lnSpc>
                        <a:spcBef>
                          <a:spcPts val="0"/>
                        </a:spcBef>
                        <a:spcAft>
                          <a:spcPts val="0"/>
                        </a:spcAft>
                        <a:buClr>
                          <a:schemeClr val="dk1"/>
                        </a:buClr>
                        <a:buSzPts val="1100"/>
                        <a:buFont typeface="Arial"/>
                        <a:buNone/>
                      </a:pPr>
                      <a:r>
                        <a:rPr b="1" lang="en-US" sz="1600" u="none" cap="none" strike="noStrike">
                          <a:solidFill>
                            <a:schemeClr val="lt1"/>
                          </a:solidFill>
                          <a:latin typeface="PT Sans"/>
                          <a:ea typeface="PT Sans"/>
                          <a:cs typeface="PT Sans"/>
                          <a:sym typeface="PT Sans"/>
                        </a:rPr>
                        <a:t>Range Accuracy</a:t>
                      </a:r>
                      <a:endParaRPr sz="1200" u="none" cap="none" strike="noStrike">
                        <a:solidFill>
                          <a:schemeClr val="lt1"/>
                        </a:solidFill>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&lt;50cm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&lt;35cm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&lt;=5cm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&lt;=5cm</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93900">
                <a:tc>
                  <a:txBody>
                    <a:bodyPr/>
                    <a:lstStyle/>
                    <a:p>
                      <a:pPr indent="0" lvl="0" marL="0" marR="0" rtl="0" algn="ctr">
                        <a:lnSpc>
                          <a:spcPct val="100000"/>
                        </a:lnSpc>
                        <a:spcBef>
                          <a:spcPts val="0"/>
                        </a:spcBef>
                        <a:spcAft>
                          <a:spcPts val="0"/>
                        </a:spcAft>
                        <a:buClr>
                          <a:schemeClr val="dk1"/>
                        </a:buClr>
                        <a:buSzPts val="1100"/>
                        <a:buFont typeface="Arial"/>
                        <a:buNone/>
                      </a:pPr>
                      <a:r>
                        <a:rPr b="1" lang="en-US" sz="1600" u="none" cap="none" strike="noStrike">
                          <a:solidFill>
                            <a:schemeClr val="lt1"/>
                          </a:solidFill>
                          <a:latin typeface="PT Sans"/>
                          <a:ea typeface="PT Sans"/>
                          <a:cs typeface="PT Sans"/>
                          <a:sym typeface="PT Sans"/>
                        </a:rPr>
                        <a:t>Maximum Range</a:t>
                      </a:r>
                      <a:endParaRPr b="1" sz="1600" u="none" cap="none" strike="noStrike">
                        <a:solidFill>
                          <a:schemeClr val="lt1"/>
                        </a:solidFill>
                        <a:latin typeface="PT Sans"/>
                        <a:ea typeface="PT Sans"/>
                        <a:cs typeface="PT Sans"/>
                        <a:sym typeface="PT Sans"/>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300m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200m</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100m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350m</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93900">
                <a:tc>
                  <a:txBody>
                    <a:bodyPr/>
                    <a:lstStyle/>
                    <a:p>
                      <a:pPr indent="0" lvl="0" marL="0" marR="0" rtl="0" algn="ctr">
                        <a:lnSpc>
                          <a:spcPct val="100000"/>
                        </a:lnSpc>
                        <a:spcBef>
                          <a:spcPts val="0"/>
                        </a:spcBef>
                        <a:spcAft>
                          <a:spcPts val="0"/>
                        </a:spcAft>
                        <a:buClr>
                          <a:schemeClr val="dk1"/>
                        </a:buClr>
                        <a:buSzPts val="1100"/>
                        <a:buFont typeface="Arial"/>
                        <a:buNone/>
                      </a:pPr>
                      <a:r>
                        <a:rPr b="1" lang="en-US" sz="1600" u="none" cap="none" strike="noStrike">
                          <a:solidFill>
                            <a:schemeClr val="lt1"/>
                          </a:solidFill>
                          <a:latin typeface="PT Sans"/>
                          <a:ea typeface="PT Sans"/>
                          <a:cs typeface="PT Sans"/>
                          <a:sym typeface="PT Sans"/>
                        </a:rPr>
                        <a:t>Cost</a:t>
                      </a:r>
                      <a:endParaRPr b="1" sz="1600" u="none" cap="none" strike="noStrike">
                        <a:solidFill>
                          <a:schemeClr val="lt1"/>
                        </a:solidFill>
                        <a:latin typeface="PT Sans"/>
                        <a:ea typeface="PT Sans"/>
                        <a:cs typeface="PT Sans"/>
                        <a:sym typeface="PT Sans"/>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$200+</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$2400+</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accent2"/>
                          </a:solidFill>
                          <a:latin typeface="Roboto Condensed"/>
                          <a:ea typeface="Roboto Condensed"/>
                          <a:cs typeface="Roboto Condensed"/>
                          <a:sym typeface="Roboto Condensed"/>
                        </a:rPr>
                        <a:t>$1200+</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accent2"/>
                        </a:solidFill>
                        <a:latin typeface="Roboto Condensed"/>
                        <a:ea typeface="Roboto Condensed"/>
                        <a:cs typeface="Roboto Condensed"/>
                        <a:sym typeface="Roboto Condensed"/>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2256" name="Google Shape;2256;p32"/>
          <p:cNvGrpSpPr/>
          <p:nvPr/>
        </p:nvGrpSpPr>
        <p:grpSpPr>
          <a:xfrm rot="-5400000">
            <a:off x="8110314" y="2450703"/>
            <a:ext cx="883262" cy="242091"/>
            <a:chOff x="2300350" y="2601250"/>
            <a:chExt cx="2275275" cy="623625"/>
          </a:xfrm>
        </p:grpSpPr>
        <p:sp>
          <p:nvSpPr>
            <p:cNvPr id="2257" name="Google Shape;2257;p3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3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3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3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3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3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3" name="Google Shape;2263;p32"/>
          <p:cNvGrpSpPr/>
          <p:nvPr/>
        </p:nvGrpSpPr>
        <p:grpSpPr>
          <a:xfrm>
            <a:off x="5343367" y="251416"/>
            <a:ext cx="1105976" cy="133969"/>
            <a:chOff x="8183182" y="663852"/>
            <a:chExt cx="1475028" cy="178673"/>
          </a:xfrm>
        </p:grpSpPr>
        <p:grpSp>
          <p:nvGrpSpPr>
            <p:cNvPr id="2264" name="Google Shape;2264;p32"/>
            <p:cNvGrpSpPr/>
            <p:nvPr/>
          </p:nvGrpSpPr>
          <p:grpSpPr>
            <a:xfrm>
              <a:off x="8183182" y="774425"/>
              <a:ext cx="1178025" cy="68100"/>
              <a:chOff x="2024450" y="204150"/>
              <a:chExt cx="1178025" cy="68100"/>
            </a:xfrm>
          </p:grpSpPr>
          <p:sp>
            <p:nvSpPr>
              <p:cNvPr id="2265" name="Google Shape;2265;p3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3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3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3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3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3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3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3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3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3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5" name="Google Shape;2275;p32"/>
            <p:cNvGrpSpPr/>
            <p:nvPr/>
          </p:nvGrpSpPr>
          <p:grpSpPr>
            <a:xfrm>
              <a:off x="8480185" y="663852"/>
              <a:ext cx="1178025" cy="68100"/>
              <a:chOff x="2024450" y="204150"/>
              <a:chExt cx="1178025" cy="68100"/>
            </a:xfrm>
          </p:grpSpPr>
          <p:sp>
            <p:nvSpPr>
              <p:cNvPr id="2276" name="Google Shape;2276;p3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3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3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3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3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3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3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3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3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3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86" name="Google Shape;2286;p32"/>
          <p:cNvGrpSpPr/>
          <p:nvPr/>
        </p:nvGrpSpPr>
        <p:grpSpPr>
          <a:xfrm flipH="1">
            <a:off x="-1562055" y="3490391"/>
            <a:ext cx="2297800" cy="347400"/>
            <a:chOff x="7644195" y="3512791"/>
            <a:chExt cx="2297800" cy="347400"/>
          </a:xfrm>
        </p:grpSpPr>
        <p:sp>
          <p:nvSpPr>
            <p:cNvPr id="2287" name="Google Shape;2287;p32"/>
            <p:cNvSpPr/>
            <p:nvPr/>
          </p:nvSpPr>
          <p:spPr>
            <a:xfrm flipH="1">
              <a:off x="7947295" y="37920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32"/>
            <p:cNvSpPr/>
            <p:nvPr/>
          </p:nvSpPr>
          <p:spPr>
            <a:xfrm flipH="1">
              <a:off x="7644195" y="35127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33"/>
          <p:cNvSpPr txBox="1"/>
          <p:nvPr>
            <p:ph type="title"/>
          </p:nvPr>
        </p:nvSpPr>
        <p:spPr>
          <a:xfrm>
            <a:off x="721783" y="336778"/>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ADAS Sensors Comparison (2)</a:t>
            </a:r>
            <a:endParaRPr/>
          </a:p>
        </p:txBody>
      </p:sp>
      <p:grpSp>
        <p:nvGrpSpPr>
          <p:cNvPr id="2294" name="Google Shape;2294;p33"/>
          <p:cNvGrpSpPr/>
          <p:nvPr/>
        </p:nvGrpSpPr>
        <p:grpSpPr>
          <a:xfrm rot="-5400000">
            <a:off x="8110314" y="2450703"/>
            <a:ext cx="883262" cy="242091"/>
            <a:chOff x="2300350" y="2601250"/>
            <a:chExt cx="2275275" cy="623625"/>
          </a:xfrm>
        </p:grpSpPr>
        <p:sp>
          <p:nvSpPr>
            <p:cNvPr id="2295" name="Google Shape;2295;p3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3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3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3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3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3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1" name="Google Shape;2301;p33"/>
          <p:cNvGrpSpPr/>
          <p:nvPr/>
        </p:nvGrpSpPr>
        <p:grpSpPr>
          <a:xfrm>
            <a:off x="5343367" y="251416"/>
            <a:ext cx="1105976" cy="133969"/>
            <a:chOff x="8183182" y="663852"/>
            <a:chExt cx="1475028" cy="178673"/>
          </a:xfrm>
        </p:grpSpPr>
        <p:grpSp>
          <p:nvGrpSpPr>
            <p:cNvPr id="2302" name="Google Shape;2302;p33"/>
            <p:cNvGrpSpPr/>
            <p:nvPr/>
          </p:nvGrpSpPr>
          <p:grpSpPr>
            <a:xfrm>
              <a:off x="8183182" y="774425"/>
              <a:ext cx="1178025" cy="68100"/>
              <a:chOff x="2024450" y="204150"/>
              <a:chExt cx="1178025" cy="68100"/>
            </a:xfrm>
          </p:grpSpPr>
          <p:sp>
            <p:nvSpPr>
              <p:cNvPr id="2303" name="Google Shape;2303;p3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3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3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3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3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3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3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3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3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3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3" name="Google Shape;2313;p33"/>
            <p:cNvGrpSpPr/>
            <p:nvPr/>
          </p:nvGrpSpPr>
          <p:grpSpPr>
            <a:xfrm>
              <a:off x="8480185" y="663852"/>
              <a:ext cx="1178025" cy="68100"/>
              <a:chOff x="2024450" y="204150"/>
              <a:chExt cx="1178025" cy="68100"/>
            </a:xfrm>
          </p:grpSpPr>
          <p:sp>
            <p:nvSpPr>
              <p:cNvPr id="2314" name="Google Shape;2314;p3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3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3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3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3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3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3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3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3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3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324" name="Google Shape;2324;p33"/>
          <p:cNvGrpSpPr/>
          <p:nvPr/>
        </p:nvGrpSpPr>
        <p:grpSpPr>
          <a:xfrm rot="5400000">
            <a:off x="4199250" y="4304299"/>
            <a:ext cx="98902" cy="553090"/>
            <a:chOff x="4898850" y="4820550"/>
            <a:chExt cx="98902" cy="553090"/>
          </a:xfrm>
        </p:grpSpPr>
        <p:sp>
          <p:nvSpPr>
            <p:cNvPr id="2325" name="Google Shape;2325;p3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3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3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3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3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0" name="Google Shape;2330;p33"/>
          <p:cNvGrpSpPr/>
          <p:nvPr/>
        </p:nvGrpSpPr>
        <p:grpSpPr>
          <a:xfrm flipH="1">
            <a:off x="-1562055" y="3490391"/>
            <a:ext cx="2297800" cy="347400"/>
            <a:chOff x="7644195" y="3512791"/>
            <a:chExt cx="2297800" cy="347400"/>
          </a:xfrm>
        </p:grpSpPr>
        <p:sp>
          <p:nvSpPr>
            <p:cNvPr id="2331" name="Google Shape;2331;p33"/>
            <p:cNvSpPr/>
            <p:nvPr/>
          </p:nvSpPr>
          <p:spPr>
            <a:xfrm flipH="1">
              <a:off x="7947295" y="37920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33"/>
            <p:cNvSpPr/>
            <p:nvPr/>
          </p:nvSpPr>
          <p:spPr>
            <a:xfrm flipH="1">
              <a:off x="7644195" y="35127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33" name="Google Shape;2333;p33"/>
          <p:cNvPicPr preferRelativeResize="0"/>
          <p:nvPr/>
        </p:nvPicPr>
        <p:blipFill rotWithShape="1">
          <a:blip r:embed="rId3">
            <a:alphaModFix/>
          </a:blip>
          <a:srcRect b="0" l="0" r="0" t="0"/>
          <a:stretch/>
        </p:blipFill>
        <p:spPr>
          <a:xfrm>
            <a:off x="223631" y="1136079"/>
            <a:ext cx="8504328" cy="36706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34"/>
          <p:cNvSpPr txBox="1"/>
          <p:nvPr>
            <p:ph type="title"/>
          </p:nvPr>
        </p:nvSpPr>
        <p:spPr>
          <a:xfrm>
            <a:off x="1182000" y="1320700"/>
            <a:ext cx="6780000" cy="25236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800"/>
              <a:buNone/>
            </a:pPr>
            <a:r>
              <a:rPr lang="en-US">
                <a:solidFill>
                  <a:schemeClr val="accent2"/>
                </a:solidFill>
              </a:rPr>
              <a:t>THANKS</a:t>
            </a:r>
            <a:endParaRPr/>
          </a:p>
        </p:txBody>
      </p:sp>
      <p:grpSp>
        <p:nvGrpSpPr>
          <p:cNvPr id="2339" name="Google Shape;2339;p34"/>
          <p:cNvGrpSpPr/>
          <p:nvPr/>
        </p:nvGrpSpPr>
        <p:grpSpPr>
          <a:xfrm rot="10800000">
            <a:off x="2054539" y="4031203"/>
            <a:ext cx="883262" cy="242091"/>
            <a:chOff x="2300350" y="2601250"/>
            <a:chExt cx="2275275" cy="623625"/>
          </a:xfrm>
        </p:grpSpPr>
        <p:sp>
          <p:nvSpPr>
            <p:cNvPr id="2340" name="Google Shape;2340;p3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3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3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3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3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3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6" name="Google Shape;2346;p34"/>
          <p:cNvGrpSpPr/>
          <p:nvPr/>
        </p:nvGrpSpPr>
        <p:grpSpPr>
          <a:xfrm>
            <a:off x="6010292" y="904716"/>
            <a:ext cx="1105976" cy="133969"/>
            <a:chOff x="8183182" y="663852"/>
            <a:chExt cx="1475028" cy="178673"/>
          </a:xfrm>
        </p:grpSpPr>
        <p:grpSp>
          <p:nvGrpSpPr>
            <p:cNvPr id="2347" name="Google Shape;2347;p34"/>
            <p:cNvGrpSpPr/>
            <p:nvPr/>
          </p:nvGrpSpPr>
          <p:grpSpPr>
            <a:xfrm>
              <a:off x="8183182" y="774425"/>
              <a:ext cx="1178025" cy="68100"/>
              <a:chOff x="2024450" y="204150"/>
              <a:chExt cx="1178025" cy="68100"/>
            </a:xfrm>
          </p:grpSpPr>
          <p:sp>
            <p:nvSpPr>
              <p:cNvPr id="2348" name="Google Shape;2348;p3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3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3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3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3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3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3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3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3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3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8" name="Google Shape;2358;p34"/>
            <p:cNvGrpSpPr/>
            <p:nvPr/>
          </p:nvGrpSpPr>
          <p:grpSpPr>
            <a:xfrm>
              <a:off x="8480185" y="663852"/>
              <a:ext cx="1178025" cy="68100"/>
              <a:chOff x="2024450" y="204150"/>
              <a:chExt cx="1178025" cy="68100"/>
            </a:xfrm>
          </p:grpSpPr>
          <p:sp>
            <p:nvSpPr>
              <p:cNvPr id="2359" name="Google Shape;2359;p3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3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3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3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3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3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3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3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3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3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369" name="Google Shape;2369;p34"/>
          <p:cNvGrpSpPr/>
          <p:nvPr/>
        </p:nvGrpSpPr>
        <p:grpSpPr>
          <a:xfrm>
            <a:off x="5447301" y="4459919"/>
            <a:ext cx="1252896" cy="51000"/>
            <a:chOff x="2915381" y="4104819"/>
            <a:chExt cx="1252896" cy="51000"/>
          </a:xfrm>
        </p:grpSpPr>
        <p:sp>
          <p:nvSpPr>
            <p:cNvPr id="2370" name="Google Shape;2370;p3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3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3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3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3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3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3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3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3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3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3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3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3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3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
          <p:cNvSpPr txBox="1"/>
          <p:nvPr>
            <p:ph type="title"/>
          </p:nvPr>
        </p:nvSpPr>
        <p:spPr>
          <a:xfrm>
            <a:off x="713100" y="1723050"/>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2"/>
                </a:solidFill>
              </a:rPr>
              <a:t>What is it?</a:t>
            </a:r>
            <a:endParaRPr>
              <a:solidFill>
                <a:schemeClr val="accent2"/>
              </a:solidFill>
            </a:endParaRPr>
          </a:p>
        </p:txBody>
      </p:sp>
      <p:sp>
        <p:nvSpPr>
          <p:cNvPr id="1171" name="Google Shape;1171;p4"/>
          <p:cNvSpPr txBox="1"/>
          <p:nvPr>
            <p:ph idx="1" type="subTitle"/>
          </p:nvPr>
        </p:nvSpPr>
        <p:spPr>
          <a:xfrm>
            <a:off x="713100" y="2366050"/>
            <a:ext cx="3391068" cy="152426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Helps guide the driver into a parallel parking spot after searching and finding a viable option. The driver still is responsible for braking and monitoring their environment.</a:t>
            </a:r>
            <a:endParaRPr/>
          </a:p>
        </p:txBody>
      </p:sp>
      <p:sp>
        <p:nvSpPr>
          <p:cNvPr id="1172" name="Google Shape;1172;p4"/>
          <p:cNvSpPr/>
          <p:nvPr/>
        </p:nvSpPr>
        <p:spPr>
          <a:xfrm>
            <a:off x="-1414555" y="42014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
          <p:cNvSpPr/>
          <p:nvPr/>
        </p:nvSpPr>
        <p:spPr>
          <a:xfrm>
            <a:off x="-1111455" y="39221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4" name="Google Shape;1174;p4"/>
          <p:cNvGrpSpPr/>
          <p:nvPr/>
        </p:nvGrpSpPr>
        <p:grpSpPr>
          <a:xfrm rot="5400000">
            <a:off x="2345200" y="704475"/>
            <a:ext cx="98902" cy="553090"/>
            <a:chOff x="4898850" y="4820550"/>
            <a:chExt cx="98902" cy="553090"/>
          </a:xfrm>
        </p:grpSpPr>
        <p:sp>
          <p:nvSpPr>
            <p:cNvPr id="1175" name="Google Shape;1175;p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0" name="Google Shape;1180;p4"/>
          <p:cNvGrpSpPr/>
          <p:nvPr/>
        </p:nvGrpSpPr>
        <p:grpSpPr>
          <a:xfrm>
            <a:off x="2596239" y="3820728"/>
            <a:ext cx="883262" cy="242091"/>
            <a:chOff x="2300350" y="2601250"/>
            <a:chExt cx="2275275" cy="623625"/>
          </a:xfrm>
        </p:grpSpPr>
        <p:sp>
          <p:nvSpPr>
            <p:cNvPr id="1181" name="Google Shape;1181;p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7" name="Google Shape;1187;p4"/>
          <p:cNvGrpSpPr/>
          <p:nvPr/>
        </p:nvGrpSpPr>
        <p:grpSpPr>
          <a:xfrm>
            <a:off x="4762192" y="4297866"/>
            <a:ext cx="1105976" cy="133969"/>
            <a:chOff x="8183182" y="663852"/>
            <a:chExt cx="1475028" cy="178673"/>
          </a:xfrm>
        </p:grpSpPr>
        <p:grpSp>
          <p:nvGrpSpPr>
            <p:cNvPr id="1188" name="Google Shape;1188;p4"/>
            <p:cNvGrpSpPr/>
            <p:nvPr/>
          </p:nvGrpSpPr>
          <p:grpSpPr>
            <a:xfrm>
              <a:off x="8183182" y="774425"/>
              <a:ext cx="1178025" cy="68100"/>
              <a:chOff x="2024450" y="204150"/>
              <a:chExt cx="1178025" cy="68100"/>
            </a:xfrm>
          </p:grpSpPr>
          <p:sp>
            <p:nvSpPr>
              <p:cNvPr id="1189" name="Google Shape;1189;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9" name="Google Shape;1199;p4"/>
            <p:cNvGrpSpPr/>
            <p:nvPr/>
          </p:nvGrpSpPr>
          <p:grpSpPr>
            <a:xfrm>
              <a:off x="8480185" y="663852"/>
              <a:ext cx="1178025" cy="68100"/>
              <a:chOff x="2024450" y="204150"/>
              <a:chExt cx="1178025" cy="68100"/>
            </a:xfrm>
          </p:grpSpPr>
          <p:sp>
            <p:nvSpPr>
              <p:cNvPr id="1200" name="Google Shape;1200;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210" name="Google Shape;1210;p4"/>
          <p:cNvPicPr preferRelativeResize="0"/>
          <p:nvPr/>
        </p:nvPicPr>
        <p:blipFill rotWithShape="1">
          <a:blip r:embed="rId3">
            <a:alphaModFix/>
          </a:blip>
          <a:srcRect b="0" l="0" r="0" t="0"/>
          <a:stretch/>
        </p:blipFill>
        <p:spPr>
          <a:xfrm>
            <a:off x="4749906" y="1696769"/>
            <a:ext cx="3899643" cy="2193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5"/>
          <p:cNvSpPr/>
          <p:nvPr/>
        </p:nvSpPr>
        <p:spPr>
          <a:xfrm>
            <a:off x="33918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5"/>
          <p:cNvSpPr/>
          <p:nvPr/>
        </p:nvSpPr>
        <p:spPr>
          <a:xfrm>
            <a:off x="60705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5"/>
          <p:cNvSpPr/>
          <p:nvPr/>
        </p:nvSpPr>
        <p:spPr>
          <a:xfrm>
            <a:off x="7131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5"/>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How does it work?</a:t>
            </a:r>
            <a:endParaRPr sz="3200">
              <a:solidFill>
                <a:schemeClr val="accent2"/>
              </a:solidFill>
            </a:endParaRPr>
          </a:p>
        </p:txBody>
      </p:sp>
      <p:sp>
        <p:nvSpPr>
          <p:cNvPr id="1219" name="Google Shape;1219;p5"/>
          <p:cNvSpPr txBox="1"/>
          <p:nvPr>
            <p:ph idx="2" type="title"/>
          </p:nvPr>
        </p:nvSpPr>
        <p:spPr>
          <a:xfrm>
            <a:off x="776550" y="1982455"/>
            <a:ext cx="22335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Activation</a:t>
            </a:r>
            <a:endParaRPr/>
          </a:p>
        </p:txBody>
      </p:sp>
      <p:sp>
        <p:nvSpPr>
          <p:cNvPr id="1220" name="Google Shape;1220;p5"/>
          <p:cNvSpPr txBox="1"/>
          <p:nvPr>
            <p:ph idx="1" type="subTitle"/>
          </p:nvPr>
        </p:nvSpPr>
        <p:spPr>
          <a:xfrm>
            <a:off x="378848" y="2360936"/>
            <a:ext cx="2925917" cy="10637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1200"/>
              <a:t>Advanced sensors read the gaps between cars in the area where the driver wants to park. The feature won’t activate if there isn’t sufficient room to parallel park, which helps ensure that the car won’t bump into any nearby cars. </a:t>
            </a:r>
            <a:endParaRPr/>
          </a:p>
        </p:txBody>
      </p:sp>
      <p:sp>
        <p:nvSpPr>
          <p:cNvPr id="1221" name="Google Shape;1221;p5"/>
          <p:cNvSpPr txBox="1"/>
          <p:nvPr>
            <p:ph idx="3" type="title"/>
          </p:nvPr>
        </p:nvSpPr>
        <p:spPr>
          <a:xfrm>
            <a:off x="776550" y="1345282"/>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01</a:t>
            </a:r>
            <a:endParaRPr/>
          </a:p>
        </p:txBody>
      </p:sp>
      <p:sp>
        <p:nvSpPr>
          <p:cNvPr id="1222" name="Google Shape;1222;p5"/>
          <p:cNvSpPr txBox="1"/>
          <p:nvPr>
            <p:ph idx="4" type="title"/>
          </p:nvPr>
        </p:nvSpPr>
        <p:spPr>
          <a:xfrm>
            <a:off x="3471150" y="1982455"/>
            <a:ext cx="22017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Wheel Take Over</a:t>
            </a:r>
            <a:endParaRPr/>
          </a:p>
        </p:txBody>
      </p:sp>
      <p:sp>
        <p:nvSpPr>
          <p:cNvPr id="1223" name="Google Shape;1223;p5"/>
          <p:cNvSpPr txBox="1"/>
          <p:nvPr>
            <p:ph idx="5" type="subTitle"/>
          </p:nvPr>
        </p:nvSpPr>
        <p:spPr>
          <a:xfrm>
            <a:off x="3516211" y="2489057"/>
            <a:ext cx="2111578" cy="84688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1200"/>
              <a:t>When activated, this feature can then take over some of the vehicle’s steering and acceleration functions needed to park.</a:t>
            </a:r>
            <a:endParaRPr/>
          </a:p>
        </p:txBody>
      </p:sp>
      <p:sp>
        <p:nvSpPr>
          <p:cNvPr id="1224" name="Google Shape;1224;p5"/>
          <p:cNvSpPr txBox="1"/>
          <p:nvPr>
            <p:ph idx="6" type="title"/>
          </p:nvPr>
        </p:nvSpPr>
        <p:spPr>
          <a:xfrm>
            <a:off x="34711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02</a:t>
            </a:r>
            <a:endParaRPr/>
          </a:p>
        </p:txBody>
      </p:sp>
      <p:sp>
        <p:nvSpPr>
          <p:cNvPr id="1225" name="Google Shape;1225;p5"/>
          <p:cNvSpPr txBox="1"/>
          <p:nvPr>
            <p:ph idx="7" type="title"/>
          </p:nvPr>
        </p:nvSpPr>
        <p:spPr>
          <a:xfrm>
            <a:off x="6149850" y="2005931"/>
            <a:ext cx="22017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Braking</a:t>
            </a:r>
            <a:endParaRPr/>
          </a:p>
        </p:txBody>
      </p:sp>
      <p:sp>
        <p:nvSpPr>
          <p:cNvPr id="1226" name="Google Shape;1226;p5"/>
          <p:cNvSpPr txBox="1"/>
          <p:nvPr>
            <p:ph idx="8" type="subTitle"/>
          </p:nvPr>
        </p:nvSpPr>
        <p:spPr>
          <a:xfrm>
            <a:off x="6268634" y="2557144"/>
            <a:ext cx="2207990" cy="117582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1200"/>
              <a:t>The driver is responsible for braking when using automatic parallel parking. They can override the automatic parallel parking maneuver by grabbing the steering wheel.</a:t>
            </a:r>
            <a:endParaRPr/>
          </a:p>
        </p:txBody>
      </p:sp>
      <p:sp>
        <p:nvSpPr>
          <p:cNvPr id="1227" name="Google Shape;1227;p5"/>
          <p:cNvSpPr txBox="1"/>
          <p:nvPr>
            <p:ph idx="9" type="title"/>
          </p:nvPr>
        </p:nvSpPr>
        <p:spPr>
          <a:xfrm>
            <a:off x="61498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03</a:t>
            </a:r>
            <a:endParaRPr/>
          </a:p>
        </p:txBody>
      </p:sp>
      <p:grpSp>
        <p:nvGrpSpPr>
          <p:cNvPr id="1228" name="Google Shape;1228;p5"/>
          <p:cNvGrpSpPr/>
          <p:nvPr/>
        </p:nvGrpSpPr>
        <p:grpSpPr>
          <a:xfrm>
            <a:off x="7812807" y="997962"/>
            <a:ext cx="1520982" cy="302065"/>
            <a:chOff x="5642557" y="-150670"/>
            <a:chExt cx="1520982" cy="302065"/>
          </a:xfrm>
        </p:grpSpPr>
        <p:sp>
          <p:nvSpPr>
            <p:cNvPr id="1229" name="Google Shape;1229;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34" name="Google Shape;1234;p5"/>
          <p:cNvPicPr preferRelativeResize="0"/>
          <p:nvPr/>
        </p:nvPicPr>
        <p:blipFill rotWithShape="1">
          <a:blip r:embed="rId3">
            <a:alphaModFix/>
          </a:blip>
          <a:srcRect b="0" l="0" r="0" t="0"/>
          <a:stretch/>
        </p:blipFill>
        <p:spPr>
          <a:xfrm>
            <a:off x="1081327" y="3505491"/>
            <a:ext cx="1520957" cy="1520957"/>
          </a:xfrm>
          <a:prstGeom prst="rect">
            <a:avLst/>
          </a:prstGeom>
          <a:noFill/>
          <a:ln>
            <a:noFill/>
          </a:ln>
        </p:spPr>
      </p:pic>
      <p:pic>
        <p:nvPicPr>
          <p:cNvPr id="1235" name="Google Shape;1235;p5"/>
          <p:cNvPicPr preferRelativeResize="0"/>
          <p:nvPr/>
        </p:nvPicPr>
        <p:blipFill rotWithShape="1">
          <a:blip r:embed="rId4">
            <a:alphaModFix/>
          </a:blip>
          <a:srcRect b="0" l="0" r="0" t="0"/>
          <a:stretch/>
        </p:blipFill>
        <p:spPr>
          <a:xfrm>
            <a:off x="3837800" y="3505491"/>
            <a:ext cx="1520957" cy="1520957"/>
          </a:xfrm>
          <a:prstGeom prst="rect">
            <a:avLst/>
          </a:prstGeom>
          <a:noFill/>
          <a:ln>
            <a:noFill/>
          </a:ln>
        </p:spPr>
      </p:pic>
      <p:pic>
        <p:nvPicPr>
          <p:cNvPr id="1236" name="Google Shape;1236;p5"/>
          <p:cNvPicPr preferRelativeResize="0"/>
          <p:nvPr/>
        </p:nvPicPr>
        <p:blipFill rotWithShape="1">
          <a:blip r:embed="rId5">
            <a:alphaModFix/>
          </a:blip>
          <a:srcRect b="0" l="0" r="0" t="0"/>
          <a:stretch/>
        </p:blipFill>
        <p:spPr>
          <a:xfrm>
            <a:off x="5821741" y="3874557"/>
            <a:ext cx="2943411" cy="84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6"/>
          <p:cNvSpPr txBox="1"/>
          <p:nvPr>
            <p:ph type="title"/>
          </p:nvPr>
        </p:nvSpPr>
        <p:spPr>
          <a:xfrm>
            <a:off x="452437" y="304088"/>
            <a:ext cx="8243887"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sz="2400"/>
              <a:t>Automatic Parallel Parking Implementation Example</a:t>
            </a:r>
            <a:endParaRPr sz="2400">
              <a:solidFill>
                <a:schemeClr val="accent2"/>
              </a:solidFill>
            </a:endParaRPr>
          </a:p>
        </p:txBody>
      </p:sp>
      <p:sp>
        <p:nvSpPr>
          <p:cNvPr id="1242" name="Google Shape;1242;p6"/>
          <p:cNvSpPr txBox="1"/>
          <p:nvPr/>
        </p:nvSpPr>
        <p:spPr>
          <a:xfrm>
            <a:off x="452437" y="2188935"/>
            <a:ext cx="4404959" cy="19697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accent5"/>
                </a:solidFill>
                <a:latin typeface="PT Sans"/>
                <a:ea typeface="PT Sans"/>
                <a:cs typeface="PT Sans"/>
                <a:sym typeface="PT Sans"/>
              </a:rPr>
              <a:t>Repo Link: </a:t>
            </a:r>
            <a:r>
              <a:rPr b="0" i="0" lang="en-US" sz="1200" u="sng" cap="none" strike="noStrike">
                <a:solidFill>
                  <a:schemeClr val="accent5"/>
                </a:solidFill>
                <a:latin typeface="PT Sans"/>
                <a:ea typeface="PT Sans"/>
                <a:cs typeface="PT Sans"/>
                <a:sym typeface="PT Sans"/>
                <a:hlinkClick r:id="rId3">
                  <a:extLst>
                    <a:ext uri="{A12FA001-AC4F-418D-AE19-62706E023703}">
                      <ahyp:hlinkClr val="tx"/>
                    </a:ext>
                  </a:extLst>
                </a:hlinkClick>
              </a:rPr>
              <a:t>https://github.com/Pandas-Team/Automatic-Parking</a:t>
            </a:r>
            <a:endParaRPr b="0" i="0" sz="1200" u="none" cap="none" strike="noStrike">
              <a:solidFill>
                <a:schemeClr val="accent5"/>
              </a:solidFill>
              <a:latin typeface="PT Sans"/>
              <a:ea typeface="PT Sans"/>
              <a:cs typeface="PT Sans"/>
              <a:sym typeface="PT Sans"/>
            </a:endParaRPr>
          </a:p>
          <a:p>
            <a:pPr indent="0" lvl="0" marL="0" marR="0" rtl="0" algn="l">
              <a:lnSpc>
                <a:spcPct val="100000"/>
              </a:lnSpc>
              <a:spcBef>
                <a:spcPts val="0"/>
              </a:spcBef>
              <a:spcAft>
                <a:spcPts val="0"/>
              </a:spcAft>
              <a:buNone/>
            </a:pPr>
            <a:r>
              <a:t/>
            </a:r>
            <a:endParaRPr b="0" i="0" sz="1200" u="none" cap="none" strike="noStrike">
              <a:solidFill>
                <a:schemeClr val="accent5"/>
              </a:solidFill>
              <a:latin typeface="PT Sans"/>
              <a:ea typeface="PT Sans"/>
              <a:cs typeface="PT Sans"/>
              <a:sym typeface="PT Sans"/>
            </a:endParaRPr>
          </a:p>
          <a:p>
            <a:pPr indent="0" lvl="0" marL="0" marR="0" rtl="0" algn="l">
              <a:lnSpc>
                <a:spcPct val="100000"/>
              </a:lnSpc>
              <a:spcBef>
                <a:spcPts val="0"/>
              </a:spcBef>
              <a:spcAft>
                <a:spcPts val="0"/>
              </a:spcAft>
              <a:buNone/>
            </a:pPr>
            <a:r>
              <a:rPr b="0" i="0" lang="en-US" sz="1400" u="none" cap="none" strike="noStrike">
                <a:solidFill>
                  <a:schemeClr val="accent5"/>
                </a:solidFill>
                <a:latin typeface="PT Sans"/>
                <a:ea typeface="PT Sans"/>
                <a:cs typeface="PT Sans"/>
                <a:sym typeface="PT Sans"/>
              </a:rPr>
              <a:t>At first, the agent will find a path to park position then it will compute the arriving angle. Based on the arriving angle, the agent chooses a coordinate as ensure1. After that, the parking path is planned from ensure1 to ensure2 using 2 circle equations. MPC (Model Predictive Controller) controls the agent and car parks in ensure2 coordinate.</a:t>
            </a:r>
            <a:endParaRPr b="0" i="0" sz="1200" u="none" cap="none" strike="noStrike">
              <a:solidFill>
                <a:schemeClr val="accent5"/>
              </a:solidFill>
              <a:latin typeface="PT Sans"/>
              <a:ea typeface="PT Sans"/>
              <a:cs typeface="PT Sans"/>
              <a:sym typeface="PT Sans"/>
            </a:endParaRPr>
          </a:p>
        </p:txBody>
      </p:sp>
      <p:sp>
        <p:nvSpPr>
          <p:cNvPr id="1243" name="Google Shape;1243;p6"/>
          <p:cNvSpPr txBox="1"/>
          <p:nvPr/>
        </p:nvSpPr>
        <p:spPr>
          <a:xfrm>
            <a:off x="577148" y="1023393"/>
            <a:ext cx="831056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5"/>
                </a:solidFill>
                <a:latin typeface="PT Sans"/>
                <a:ea typeface="PT Sans"/>
                <a:cs typeface="PT Sans"/>
                <a:sym typeface="PT Sans"/>
              </a:rPr>
              <a:t>This repository contains a python implementation of an automatic parallel parking system in a virtual environment that includes path planning, path tracking, and parallel parking. The agent navigates its route through the environment and is directed to the assigned park location by the MPC controller.</a:t>
            </a:r>
            <a:endParaRPr/>
          </a:p>
        </p:txBody>
      </p:sp>
      <p:pic>
        <p:nvPicPr>
          <p:cNvPr id="1244" name="Google Shape;1244;p6"/>
          <p:cNvPicPr preferRelativeResize="0"/>
          <p:nvPr/>
        </p:nvPicPr>
        <p:blipFill rotWithShape="1">
          <a:blip r:embed="rId4">
            <a:alphaModFix/>
          </a:blip>
          <a:srcRect b="0" l="0" r="0" t="0"/>
          <a:stretch/>
        </p:blipFill>
        <p:spPr>
          <a:xfrm>
            <a:off x="5338491" y="1835500"/>
            <a:ext cx="3077450" cy="3077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7"/>
          <p:cNvSpPr txBox="1"/>
          <p:nvPr>
            <p:ph type="title"/>
          </p:nvPr>
        </p:nvSpPr>
        <p:spPr>
          <a:xfrm>
            <a:off x="334800" y="2405673"/>
            <a:ext cx="8442251" cy="793337"/>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3600"/>
              <a:t>Lane Keeping Assist (LKAS)</a:t>
            </a:r>
            <a:endParaRPr sz="3600">
              <a:solidFill>
                <a:schemeClr val="accent2"/>
              </a:solidFill>
            </a:endParaRPr>
          </a:p>
        </p:txBody>
      </p:sp>
      <p:sp>
        <p:nvSpPr>
          <p:cNvPr id="1250" name="Google Shape;1250;p7"/>
          <p:cNvSpPr txBox="1"/>
          <p:nvPr>
            <p:ph idx="2" type="title"/>
          </p:nvPr>
        </p:nvSpPr>
        <p:spPr>
          <a:xfrm>
            <a:off x="3132450" y="1484973"/>
            <a:ext cx="28791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02</a:t>
            </a:r>
            <a:endParaRPr/>
          </a:p>
        </p:txBody>
      </p:sp>
      <p:grpSp>
        <p:nvGrpSpPr>
          <p:cNvPr id="1251" name="Google Shape;1251;p7"/>
          <p:cNvGrpSpPr/>
          <p:nvPr/>
        </p:nvGrpSpPr>
        <p:grpSpPr>
          <a:xfrm rot="-5400000">
            <a:off x="2746096" y="55862"/>
            <a:ext cx="1823016" cy="296643"/>
            <a:chOff x="7857346" y="3902355"/>
            <a:chExt cx="1823016" cy="296643"/>
          </a:xfrm>
        </p:grpSpPr>
        <p:sp>
          <p:nvSpPr>
            <p:cNvPr id="1252" name="Google Shape;1252;p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8" name="Google Shape;1258;p7"/>
          <p:cNvGrpSpPr/>
          <p:nvPr/>
        </p:nvGrpSpPr>
        <p:grpSpPr>
          <a:xfrm rot="5400000">
            <a:off x="1639375" y="1028400"/>
            <a:ext cx="98902" cy="553090"/>
            <a:chOff x="4898850" y="4820550"/>
            <a:chExt cx="98902" cy="553090"/>
          </a:xfrm>
        </p:grpSpPr>
        <p:sp>
          <p:nvSpPr>
            <p:cNvPr id="1259" name="Google Shape;1259;p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4" name="Google Shape;1264;p7"/>
          <p:cNvGrpSpPr/>
          <p:nvPr/>
        </p:nvGrpSpPr>
        <p:grpSpPr>
          <a:xfrm>
            <a:off x="1609176" y="4434219"/>
            <a:ext cx="1252896" cy="51000"/>
            <a:chOff x="2915381" y="4104819"/>
            <a:chExt cx="1252896" cy="51000"/>
          </a:xfrm>
        </p:grpSpPr>
        <p:sp>
          <p:nvSpPr>
            <p:cNvPr id="1265" name="Google Shape;1265;p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9" name="Google Shape;1279;p7"/>
          <p:cNvGrpSpPr/>
          <p:nvPr/>
        </p:nvGrpSpPr>
        <p:grpSpPr>
          <a:xfrm>
            <a:off x="5495767" y="691791"/>
            <a:ext cx="1105976" cy="133969"/>
            <a:chOff x="8183182" y="663852"/>
            <a:chExt cx="1475028" cy="178673"/>
          </a:xfrm>
        </p:grpSpPr>
        <p:grpSp>
          <p:nvGrpSpPr>
            <p:cNvPr id="1280" name="Google Shape;1280;p7"/>
            <p:cNvGrpSpPr/>
            <p:nvPr/>
          </p:nvGrpSpPr>
          <p:grpSpPr>
            <a:xfrm>
              <a:off x="8183182" y="774425"/>
              <a:ext cx="1178025" cy="68100"/>
              <a:chOff x="2024450" y="204150"/>
              <a:chExt cx="1178025" cy="68100"/>
            </a:xfrm>
          </p:grpSpPr>
          <p:sp>
            <p:nvSpPr>
              <p:cNvPr id="1281" name="Google Shape;1281;p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1" name="Google Shape;1291;p7"/>
            <p:cNvGrpSpPr/>
            <p:nvPr/>
          </p:nvGrpSpPr>
          <p:grpSpPr>
            <a:xfrm>
              <a:off x="8480185" y="663852"/>
              <a:ext cx="1178025" cy="68100"/>
              <a:chOff x="2024450" y="204150"/>
              <a:chExt cx="1178025" cy="68100"/>
            </a:xfrm>
          </p:grpSpPr>
          <p:sp>
            <p:nvSpPr>
              <p:cNvPr id="1292" name="Google Shape;1292;p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02" name="Google Shape;1302;p7"/>
          <p:cNvGrpSpPr/>
          <p:nvPr/>
        </p:nvGrpSpPr>
        <p:grpSpPr>
          <a:xfrm rot="5400000">
            <a:off x="5968600" y="4273462"/>
            <a:ext cx="98902" cy="553090"/>
            <a:chOff x="4898850" y="4820550"/>
            <a:chExt cx="98902" cy="553090"/>
          </a:xfrm>
        </p:grpSpPr>
        <p:sp>
          <p:nvSpPr>
            <p:cNvPr id="1303" name="Google Shape;1303;p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8"/>
          <p:cNvSpPr txBox="1"/>
          <p:nvPr>
            <p:ph type="title"/>
          </p:nvPr>
        </p:nvSpPr>
        <p:spPr>
          <a:xfrm>
            <a:off x="713100" y="1723050"/>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2"/>
                </a:solidFill>
              </a:rPr>
              <a:t>What is it?</a:t>
            </a:r>
            <a:endParaRPr>
              <a:solidFill>
                <a:schemeClr val="accent2"/>
              </a:solidFill>
            </a:endParaRPr>
          </a:p>
        </p:txBody>
      </p:sp>
      <p:sp>
        <p:nvSpPr>
          <p:cNvPr id="1313" name="Google Shape;1313;p8"/>
          <p:cNvSpPr txBox="1"/>
          <p:nvPr>
            <p:ph idx="1" type="subTitle"/>
          </p:nvPr>
        </p:nvSpPr>
        <p:spPr>
          <a:xfrm>
            <a:off x="713100" y="2366050"/>
            <a:ext cx="3391068" cy="152426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Lane keeping assist uses a video camera to detect the lane markings ahead of the vehicle and to monitor the vehicle's position in its lane. It then provides automatic steering and/or braking to keep the vehicle in its travel lane.</a:t>
            </a:r>
            <a:endParaRPr/>
          </a:p>
        </p:txBody>
      </p:sp>
      <p:sp>
        <p:nvSpPr>
          <p:cNvPr id="1314" name="Google Shape;1314;p8"/>
          <p:cNvSpPr/>
          <p:nvPr/>
        </p:nvSpPr>
        <p:spPr>
          <a:xfrm>
            <a:off x="-1414555" y="42014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8"/>
          <p:cNvSpPr/>
          <p:nvPr/>
        </p:nvSpPr>
        <p:spPr>
          <a:xfrm>
            <a:off x="-1111455" y="39221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6" name="Google Shape;1316;p8"/>
          <p:cNvGrpSpPr/>
          <p:nvPr/>
        </p:nvGrpSpPr>
        <p:grpSpPr>
          <a:xfrm rot="5400000">
            <a:off x="2345200" y="704475"/>
            <a:ext cx="98902" cy="553090"/>
            <a:chOff x="4898850" y="4820550"/>
            <a:chExt cx="98902" cy="553090"/>
          </a:xfrm>
        </p:grpSpPr>
        <p:sp>
          <p:nvSpPr>
            <p:cNvPr id="1317" name="Google Shape;1317;p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2" name="Google Shape;1322;p8"/>
          <p:cNvGrpSpPr/>
          <p:nvPr/>
        </p:nvGrpSpPr>
        <p:grpSpPr>
          <a:xfrm>
            <a:off x="2596239" y="3820728"/>
            <a:ext cx="883262" cy="242091"/>
            <a:chOff x="2300350" y="2601250"/>
            <a:chExt cx="2275275" cy="623625"/>
          </a:xfrm>
        </p:grpSpPr>
        <p:sp>
          <p:nvSpPr>
            <p:cNvPr id="1323" name="Google Shape;1323;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9" name="Google Shape;1329;p8"/>
          <p:cNvGrpSpPr/>
          <p:nvPr/>
        </p:nvGrpSpPr>
        <p:grpSpPr>
          <a:xfrm>
            <a:off x="4762192" y="4297866"/>
            <a:ext cx="1105976" cy="133969"/>
            <a:chOff x="8183182" y="663852"/>
            <a:chExt cx="1475028" cy="178673"/>
          </a:xfrm>
        </p:grpSpPr>
        <p:grpSp>
          <p:nvGrpSpPr>
            <p:cNvPr id="1330" name="Google Shape;1330;p8"/>
            <p:cNvGrpSpPr/>
            <p:nvPr/>
          </p:nvGrpSpPr>
          <p:grpSpPr>
            <a:xfrm>
              <a:off x="8183182" y="774425"/>
              <a:ext cx="1178025" cy="68100"/>
              <a:chOff x="2024450" y="204150"/>
              <a:chExt cx="1178025" cy="68100"/>
            </a:xfrm>
          </p:grpSpPr>
          <p:sp>
            <p:nvSpPr>
              <p:cNvPr id="1331" name="Google Shape;1331;p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1" name="Google Shape;1341;p8"/>
            <p:cNvGrpSpPr/>
            <p:nvPr/>
          </p:nvGrpSpPr>
          <p:grpSpPr>
            <a:xfrm>
              <a:off x="8480185" y="663852"/>
              <a:ext cx="1178025" cy="68100"/>
              <a:chOff x="2024450" y="204150"/>
              <a:chExt cx="1178025" cy="68100"/>
            </a:xfrm>
          </p:grpSpPr>
          <p:sp>
            <p:nvSpPr>
              <p:cNvPr id="1342" name="Google Shape;1342;p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352" name="Google Shape;1352;p8"/>
          <p:cNvPicPr preferRelativeResize="0"/>
          <p:nvPr/>
        </p:nvPicPr>
        <p:blipFill rotWithShape="1">
          <a:blip r:embed="rId3">
            <a:alphaModFix/>
          </a:blip>
          <a:srcRect b="0" l="0" r="0" t="0"/>
          <a:stretch/>
        </p:blipFill>
        <p:spPr>
          <a:xfrm>
            <a:off x="4104168" y="1954988"/>
            <a:ext cx="4753964" cy="1785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9"/>
          <p:cNvSpPr/>
          <p:nvPr/>
        </p:nvSpPr>
        <p:spPr>
          <a:xfrm>
            <a:off x="33918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9"/>
          <p:cNvSpPr/>
          <p:nvPr/>
        </p:nvSpPr>
        <p:spPr>
          <a:xfrm>
            <a:off x="60705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9"/>
          <p:cNvSpPr/>
          <p:nvPr/>
        </p:nvSpPr>
        <p:spPr>
          <a:xfrm>
            <a:off x="7131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9"/>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t>How does it work?</a:t>
            </a:r>
            <a:endParaRPr sz="3200">
              <a:solidFill>
                <a:schemeClr val="accent2"/>
              </a:solidFill>
            </a:endParaRPr>
          </a:p>
        </p:txBody>
      </p:sp>
      <p:sp>
        <p:nvSpPr>
          <p:cNvPr id="1361" name="Google Shape;1361;p9"/>
          <p:cNvSpPr txBox="1"/>
          <p:nvPr>
            <p:ph idx="2" type="title"/>
          </p:nvPr>
        </p:nvSpPr>
        <p:spPr>
          <a:xfrm>
            <a:off x="776550" y="1982455"/>
            <a:ext cx="22335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Lane Monitoring</a:t>
            </a:r>
            <a:endParaRPr/>
          </a:p>
        </p:txBody>
      </p:sp>
      <p:sp>
        <p:nvSpPr>
          <p:cNvPr id="1362" name="Google Shape;1362;p9"/>
          <p:cNvSpPr txBox="1"/>
          <p:nvPr>
            <p:ph idx="1" type="subTitle"/>
          </p:nvPr>
        </p:nvSpPr>
        <p:spPr>
          <a:xfrm>
            <a:off x="378848" y="2360936"/>
            <a:ext cx="2925917" cy="10637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1200"/>
              <a:t>The driver may receive an alert via a sound, flashing light or vibration if they drift out of the lane.</a:t>
            </a:r>
            <a:endParaRPr/>
          </a:p>
        </p:txBody>
      </p:sp>
      <p:sp>
        <p:nvSpPr>
          <p:cNvPr id="1363" name="Google Shape;1363;p9"/>
          <p:cNvSpPr txBox="1"/>
          <p:nvPr>
            <p:ph idx="3" type="title"/>
          </p:nvPr>
        </p:nvSpPr>
        <p:spPr>
          <a:xfrm>
            <a:off x="776550" y="1345282"/>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01</a:t>
            </a:r>
            <a:endParaRPr/>
          </a:p>
        </p:txBody>
      </p:sp>
      <p:sp>
        <p:nvSpPr>
          <p:cNvPr id="1364" name="Google Shape;1364;p9"/>
          <p:cNvSpPr txBox="1"/>
          <p:nvPr>
            <p:ph idx="4" type="title"/>
          </p:nvPr>
        </p:nvSpPr>
        <p:spPr>
          <a:xfrm>
            <a:off x="3471150" y="1982455"/>
            <a:ext cx="22017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Wheel Take Over</a:t>
            </a:r>
            <a:endParaRPr/>
          </a:p>
        </p:txBody>
      </p:sp>
      <p:sp>
        <p:nvSpPr>
          <p:cNvPr id="1365" name="Google Shape;1365;p9"/>
          <p:cNvSpPr txBox="1"/>
          <p:nvPr>
            <p:ph idx="5" type="subTitle"/>
          </p:nvPr>
        </p:nvSpPr>
        <p:spPr>
          <a:xfrm>
            <a:off x="3516211" y="2489057"/>
            <a:ext cx="2111578" cy="84688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1200"/>
              <a:t>If the driver doesn't take action, this feature may gently steer them back to the center of the lane.</a:t>
            </a:r>
            <a:endParaRPr/>
          </a:p>
        </p:txBody>
      </p:sp>
      <p:sp>
        <p:nvSpPr>
          <p:cNvPr id="1366" name="Google Shape;1366;p9"/>
          <p:cNvSpPr txBox="1"/>
          <p:nvPr>
            <p:ph idx="6" type="title"/>
          </p:nvPr>
        </p:nvSpPr>
        <p:spPr>
          <a:xfrm>
            <a:off x="34711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02</a:t>
            </a:r>
            <a:endParaRPr/>
          </a:p>
        </p:txBody>
      </p:sp>
      <p:sp>
        <p:nvSpPr>
          <p:cNvPr id="1367" name="Google Shape;1367;p9"/>
          <p:cNvSpPr txBox="1"/>
          <p:nvPr>
            <p:ph idx="7" type="title"/>
          </p:nvPr>
        </p:nvSpPr>
        <p:spPr>
          <a:xfrm>
            <a:off x="6149850" y="2005931"/>
            <a:ext cx="22017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Engage</a:t>
            </a:r>
            <a:endParaRPr/>
          </a:p>
        </p:txBody>
      </p:sp>
      <p:sp>
        <p:nvSpPr>
          <p:cNvPr id="1368" name="Google Shape;1368;p9"/>
          <p:cNvSpPr txBox="1"/>
          <p:nvPr>
            <p:ph idx="8" type="subTitle"/>
          </p:nvPr>
        </p:nvSpPr>
        <p:spPr>
          <a:xfrm>
            <a:off x="6319322" y="2557144"/>
            <a:ext cx="2111578" cy="56987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1200"/>
              <a:t>Slightly pulling the wheel will disable the lane keeping assist on most cars.</a:t>
            </a:r>
            <a:endParaRPr/>
          </a:p>
        </p:txBody>
      </p:sp>
      <p:sp>
        <p:nvSpPr>
          <p:cNvPr id="1369" name="Google Shape;1369;p9"/>
          <p:cNvSpPr txBox="1"/>
          <p:nvPr>
            <p:ph idx="9" type="title"/>
          </p:nvPr>
        </p:nvSpPr>
        <p:spPr>
          <a:xfrm>
            <a:off x="61498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03</a:t>
            </a:r>
            <a:endParaRPr/>
          </a:p>
        </p:txBody>
      </p:sp>
      <p:grpSp>
        <p:nvGrpSpPr>
          <p:cNvPr id="1370" name="Google Shape;1370;p9"/>
          <p:cNvGrpSpPr/>
          <p:nvPr/>
        </p:nvGrpSpPr>
        <p:grpSpPr>
          <a:xfrm>
            <a:off x="7812807" y="997962"/>
            <a:ext cx="1520982" cy="302065"/>
            <a:chOff x="5642557" y="-150670"/>
            <a:chExt cx="1520982" cy="302065"/>
          </a:xfrm>
        </p:grpSpPr>
        <p:sp>
          <p:nvSpPr>
            <p:cNvPr id="1371" name="Google Shape;1371;p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76" name="Google Shape;1376;p9"/>
          <p:cNvPicPr preferRelativeResize="0"/>
          <p:nvPr/>
        </p:nvPicPr>
        <p:blipFill rotWithShape="1">
          <a:blip r:embed="rId3">
            <a:alphaModFix/>
          </a:blip>
          <a:srcRect b="0" l="0" r="0" t="0"/>
          <a:stretch/>
        </p:blipFill>
        <p:spPr>
          <a:xfrm>
            <a:off x="1197899" y="3519057"/>
            <a:ext cx="1542042" cy="1542042"/>
          </a:xfrm>
          <a:prstGeom prst="rect">
            <a:avLst/>
          </a:prstGeom>
          <a:noFill/>
          <a:ln>
            <a:noFill/>
          </a:ln>
        </p:spPr>
      </p:pic>
      <p:pic>
        <p:nvPicPr>
          <p:cNvPr id="1377" name="Google Shape;1377;p9"/>
          <p:cNvPicPr preferRelativeResize="0"/>
          <p:nvPr/>
        </p:nvPicPr>
        <p:blipFill rotWithShape="1">
          <a:blip r:embed="rId4">
            <a:alphaModFix/>
          </a:blip>
          <a:srcRect b="0" l="0" r="0" t="0"/>
          <a:stretch/>
        </p:blipFill>
        <p:spPr>
          <a:xfrm>
            <a:off x="3800978" y="3519057"/>
            <a:ext cx="1542043" cy="1542043"/>
          </a:xfrm>
          <a:prstGeom prst="rect">
            <a:avLst/>
          </a:prstGeom>
          <a:noFill/>
          <a:ln>
            <a:noFill/>
          </a:ln>
        </p:spPr>
      </p:pic>
      <p:pic>
        <p:nvPicPr>
          <p:cNvPr id="1378" name="Google Shape;1378;p9"/>
          <p:cNvPicPr preferRelativeResize="0"/>
          <p:nvPr/>
        </p:nvPicPr>
        <p:blipFill rotWithShape="1">
          <a:blip r:embed="rId5">
            <a:alphaModFix/>
          </a:blip>
          <a:srcRect b="0" l="0" r="0" t="0"/>
          <a:stretch/>
        </p:blipFill>
        <p:spPr>
          <a:xfrm>
            <a:off x="6604089" y="3519056"/>
            <a:ext cx="1542043" cy="15420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